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3" r:id="rId3"/>
    <p:sldId id="264" r:id="rId4"/>
    <p:sldId id="308" r:id="rId5"/>
    <p:sldId id="258" r:id="rId6"/>
    <p:sldId id="274" r:id="rId7"/>
    <p:sldId id="276" r:id="rId8"/>
    <p:sldId id="275" r:id="rId9"/>
    <p:sldId id="277" r:id="rId10"/>
    <p:sldId id="278" r:id="rId11"/>
    <p:sldId id="262" r:id="rId12"/>
    <p:sldId id="261" r:id="rId13"/>
    <p:sldId id="271" r:id="rId14"/>
    <p:sldId id="259" r:id="rId15"/>
    <p:sldId id="268" r:id="rId16"/>
    <p:sldId id="265" r:id="rId17"/>
    <p:sldId id="266" r:id="rId18"/>
    <p:sldId id="309" r:id="rId19"/>
    <p:sldId id="269" r:id="rId20"/>
    <p:sldId id="310" r:id="rId21"/>
    <p:sldId id="260" r:id="rId22"/>
    <p:sldId id="280" r:id="rId23"/>
    <p:sldId id="283" r:id="rId24"/>
    <p:sldId id="288" r:id="rId25"/>
    <p:sldId id="293" r:id="rId26"/>
    <p:sldId id="299" r:id="rId27"/>
    <p:sldId id="301" r:id="rId28"/>
    <p:sldId id="305" r:id="rId29"/>
    <p:sldId id="311" r:id="rId30"/>
    <p:sldId id="267" r:id="rId31"/>
    <p:sldId id="257" r:id="rId32"/>
    <p:sldId id="270"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4" d="100"/>
          <a:sy n="114" d="100"/>
        </p:scale>
        <p:origin x="-91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861624-E491-4E51-B497-989BCAE1D579}" type="datetimeFigureOut">
              <a:rPr lang="ru-RU" smtClean="0"/>
              <a:pPr/>
              <a:t>07.07.2020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4D0491-0201-4E08-8E0E-266F1EC7C9F2}" type="slidenum">
              <a:rPr lang="ru-RU" smtClean="0"/>
              <a:pPr/>
              <a:t>‹#›</a:t>
            </a:fld>
            <a:endParaRPr lang="ru-RU"/>
          </a:p>
        </p:txBody>
      </p:sp>
    </p:spTree>
    <p:extLst>
      <p:ext uri="{BB962C8B-B14F-4D97-AF65-F5344CB8AC3E}">
        <p14:creationId xmlns:p14="http://schemas.microsoft.com/office/powerpoint/2010/main" val="305354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a:t>
            </a:r>
            <a:endParaRPr lang="ru-RU" dirty="0"/>
          </a:p>
        </p:txBody>
      </p:sp>
      <p:sp>
        <p:nvSpPr>
          <p:cNvPr id="4" name="Номер слайда 3"/>
          <p:cNvSpPr>
            <a:spLocks noGrp="1"/>
          </p:cNvSpPr>
          <p:nvPr>
            <p:ph type="sldNum" sz="quarter" idx="10"/>
          </p:nvPr>
        </p:nvSpPr>
        <p:spPr/>
        <p:txBody>
          <a:bodyPr/>
          <a:lstStyle/>
          <a:p>
            <a:fld id="{414D0491-0201-4E08-8E0E-266F1EC7C9F2}" type="slidenum">
              <a:rPr lang="ru-RU" smtClean="0"/>
              <a:pPr/>
              <a:t>1</a:t>
            </a:fld>
            <a:endParaRPr lang="ru-RU"/>
          </a:p>
        </p:txBody>
      </p:sp>
    </p:spTree>
    <p:extLst>
      <p:ext uri="{BB962C8B-B14F-4D97-AF65-F5344CB8AC3E}">
        <p14:creationId xmlns:p14="http://schemas.microsoft.com/office/powerpoint/2010/main" val="1208878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07.07.2020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07.07.2020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07.07.2020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07.07.2020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07.07.2020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07.07.2020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07.07.2020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07.07.2020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07.07.2020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07.07.2020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07.07.2020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32" name="Picture 8" descr="https://i.pinimg.com/originals/88/74/71/887471fbfcc9dce2cb326f0c068180b5.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16200000">
            <a:off x="672336" y="438717"/>
            <a:ext cx="2182709" cy="244827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07.07.2020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pic>
        <p:nvPicPr>
          <p:cNvPr id="1028" name="Picture 4" descr="https://i.ya-webdesign.com/images/fire-rooster-png-7.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821246" y="4005064"/>
            <a:ext cx="1897155" cy="24648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playcast.ru/uploads/2015/01/23/1174457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137380" cy="6858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hyperlink" Target="https://i.ya-webdesign.com/images/fire-rooster-png-7.png" TargetMode="External"/><Relationship Id="rId2" Type="http://schemas.openxmlformats.org/officeDocument/2006/relationships/hyperlink" Target="http://www.playcast.ru/uploads/2015/01/23/11744571.png" TargetMode="Externa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hyperlink" Target="https://inkompmusic.ru/?song=%D0%A0%D1%83%D1%81%D1%81%D0%BA%D0%B8%D0%B9+%D0%BD%D0%B0%D1%80%D0%BE%D0%B4%D0%BD%D1%8B%D0%B9+%D1%84%D0%BE%D0%BD" TargetMode="External"/><Relationship Id="rId4" Type="http://schemas.openxmlformats.org/officeDocument/2006/relationships/hyperlink" Target="https://i.pinimg.com/originals/88/74/71/887471fbfcc9dce2cb326f0c068180b5.pn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oberegi.guru/kukly/iz-nitok" TargetMode="External"/><Relationship Id="rId2" Type="http://schemas.openxmlformats.org/officeDocument/2006/relationships/hyperlink" Target="https://vk.com/away.php?to=https://art-fashn.ru/mylo/slavyanskaya-kukla-obereg-svoimi-rukami-master-klass-dlya-novichkov.html&amp;cc_key" TargetMode="Externa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916831"/>
            <a:ext cx="7486600" cy="2304257"/>
          </a:xfrm>
        </p:spPr>
        <p:txBody>
          <a:bodyPr>
            <a:noAutofit/>
          </a:bodyPr>
          <a:lstStyle/>
          <a:p>
            <a:r>
              <a:rPr lang="ru-RU" sz="5400" i="1" dirty="0" smtClean="0">
                <a:solidFill>
                  <a:srgbClr val="C00000"/>
                </a:solidFill>
                <a:effectLst>
                  <a:outerShdw blurRad="38100" dist="38100" dir="2700000" algn="tl">
                    <a:srgbClr val="000000">
                      <a:alpha val="43137"/>
                    </a:srgbClr>
                  </a:outerShdw>
                </a:effectLst>
              </a:rPr>
              <a:t>«Счастливая </a:t>
            </a:r>
            <a:r>
              <a:rPr lang="ru-RU" sz="5400" i="1" dirty="0" err="1" smtClean="0">
                <a:solidFill>
                  <a:srgbClr val="C00000"/>
                </a:solidFill>
                <a:effectLst>
                  <a:outerShdw blurRad="38100" dist="38100" dir="2700000" algn="tl">
                    <a:srgbClr val="000000">
                      <a:alpha val="43137"/>
                    </a:srgbClr>
                  </a:outerShdw>
                </a:effectLst>
              </a:rPr>
              <a:t>Берегиня</a:t>
            </a:r>
            <a:r>
              <a:rPr lang="ru-RU" sz="5400" i="1" dirty="0" smtClean="0">
                <a:solidFill>
                  <a:srgbClr val="C00000"/>
                </a:solidFill>
                <a:effectLst>
                  <a:outerShdw blurRad="38100" dist="38100" dir="2700000" algn="tl">
                    <a:srgbClr val="000000">
                      <a:alpha val="43137"/>
                    </a:srgbClr>
                  </a:outerShdw>
                </a:effectLst>
              </a:rPr>
              <a:t>»</a:t>
            </a:r>
            <a:br>
              <a:rPr lang="ru-RU" sz="5400" i="1" dirty="0" smtClean="0">
                <a:solidFill>
                  <a:srgbClr val="C00000"/>
                </a:solidFill>
                <a:effectLst>
                  <a:outerShdw blurRad="38100" dist="38100" dir="2700000" algn="tl">
                    <a:srgbClr val="000000">
                      <a:alpha val="43137"/>
                    </a:srgbClr>
                  </a:outerShdw>
                </a:effectLst>
              </a:rPr>
            </a:br>
            <a:endParaRPr lang="ru-RU" sz="5400" b="1" i="1" dirty="0">
              <a:solidFill>
                <a:srgbClr val="C00000"/>
              </a:solidFill>
              <a:effectLst>
                <a:outerShdw blurRad="38100" dist="38100" dir="2700000" algn="tl">
                  <a:srgbClr val="000000">
                    <a:alpha val="43137"/>
                  </a:srgbClr>
                </a:outerShdw>
              </a:effectLst>
              <a:latin typeface="Monotype Corsiva" pitchFamily="66" charset="0"/>
            </a:endParaRPr>
          </a:p>
        </p:txBody>
      </p:sp>
      <p:sp>
        <p:nvSpPr>
          <p:cNvPr id="3" name="Подзаголовок 2"/>
          <p:cNvSpPr>
            <a:spLocks noGrp="1"/>
          </p:cNvSpPr>
          <p:nvPr>
            <p:ph type="subTitle" idx="1"/>
          </p:nvPr>
        </p:nvSpPr>
        <p:spPr>
          <a:xfrm>
            <a:off x="2843808" y="5445224"/>
            <a:ext cx="3024336" cy="553616"/>
          </a:xfrm>
        </p:spPr>
        <p:txBody>
          <a:bodyPr>
            <a:normAutofit/>
          </a:bodyPr>
          <a:lstStyle/>
          <a:p>
            <a:r>
              <a:rPr lang="ru-RU" sz="1800" dirty="0" smtClean="0">
                <a:solidFill>
                  <a:srgbClr val="002060"/>
                </a:solidFill>
              </a:rPr>
              <a:t>Оленегорск 2020</a:t>
            </a:r>
            <a:endParaRPr lang="ru-RU" sz="1800" dirty="0">
              <a:solidFill>
                <a:srgbClr val="002060"/>
              </a:solidFill>
            </a:endParaRPr>
          </a:p>
        </p:txBody>
      </p:sp>
      <p:pic>
        <p:nvPicPr>
          <p:cNvPr id="5" name="Picture 2" descr="C:\Users\Admin\Pictures\camomile_PNG664.png"/>
          <p:cNvPicPr>
            <a:picLocks noChangeAspect="1" noChangeArrowheads="1"/>
          </p:cNvPicPr>
          <p:nvPr/>
        </p:nvPicPr>
        <p:blipFill>
          <a:blip r:embed="rId5" cstate="print"/>
          <a:srcRect/>
          <a:stretch>
            <a:fillRect/>
          </a:stretch>
        </p:blipFill>
        <p:spPr bwMode="auto">
          <a:xfrm>
            <a:off x="7020272" y="908720"/>
            <a:ext cx="1404674" cy="1368152"/>
          </a:xfrm>
          <a:prstGeom prst="rect">
            <a:avLst/>
          </a:prstGeom>
          <a:noFill/>
        </p:spPr>
      </p:pic>
      <p:pic>
        <p:nvPicPr>
          <p:cNvPr id="6" name="Picture 3" descr="C:\Users\Admin\Pictures\camomile_PNG672.png"/>
          <p:cNvPicPr>
            <a:picLocks noChangeAspect="1" noChangeArrowheads="1"/>
          </p:cNvPicPr>
          <p:nvPr/>
        </p:nvPicPr>
        <p:blipFill>
          <a:blip r:embed="rId6" cstate="print"/>
          <a:srcRect/>
          <a:stretch>
            <a:fillRect/>
          </a:stretch>
        </p:blipFill>
        <p:spPr bwMode="auto">
          <a:xfrm>
            <a:off x="467544" y="4581128"/>
            <a:ext cx="2160240" cy="1512168"/>
          </a:xfrm>
          <a:prstGeom prst="rect">
            <a:avLst/>
          </a:prstGeom>
          <a:noFill/>
        </p:spPr>
      </p:pic>
      <p:sp>
        <p:nvSpPr>
          <p:cNvPr id="7" name="Прямоугольник 6"/>
          <p:cNvSpPr/>
          <p:nvPr/>
        </p:nvSpPr>
        <p:spPr>
          <a:xfrm>
            <a:off x="3788003" y="3244334"/>
            <a:ext cx="184731" cy="369332"/>
          </a:xfrm>
          <a:prstGeom prst="rect">
            <a:avLst/>
          </a:prstGeom>
        </p:spPr>
        <p:txBody>
          <a:bodyPr wrap="none">
            <a:spAutoFit/>
          </a:bodyPr>
          <a:lstStyle/>
          <a:p>
            <a:endParaRPr lang="ru-RU" dirty="0"/>
          </a:p>
        </p:txBody>
      </p:sp>
      <p:sp>
        <p:nvSpPr>
          <p:cNvPr id="8" name="Прямоугольник 7"/>
          <p:cNvSpPr/>
          <p:nvPr/>
        </p:nvSpPr>
        <p:spPr>
          <a:xfrm>
            <a:off x="2771800" y="908719"/>
            <a:ext cx="4464496" cy="830997"/>
          </a:xfrm>
          <a:prstGeom prst="rect">
            <a:avLst/>
          </a:prstGeom>
        </p:spPr>
        <p:txBody>
          <a:bodyPr wrap="square">
            <a:spAutoFit/>
          </a:bodyPr>
          <a:lstStyle/>
          <a:p>
            <a:pPr algn="ctr"/>
            <a:r>
              <a:rPr lang="ru-RU" sz="1600" dirty="0" smtClean="0">
                <a:solidFill>
                  <a:srgbClr val="002060"/>
                </a:solidFill>
              </a:rPr>
              <a:t>Муниципальное учреждение культуры «Централизованная библиотечная система»  библиотека- филиал №1</a:t>
            </a:r>
            <a:endParaRPr lang="ru-RU" sz="1600" dirty="0">
              <a:solidFill>
                <a:srgbClr val="002060"/>
              </a:solidFill>
            </a:endParaRPr>
          </a:p>
        </p:txBody>
      </p:sp>
      <p:sp>
        <p:nvSpPr>
          <p:cNvPr id="9" name="Прямоугольник 8"/>
          <p:cNvSpPr/>
          <p:nvPr/>
        </p:nvSpPr>
        <p:spPr>
          <a:xfrm>
            <a:off x="1403648" y="3105835"/>
            <a:ext cx="4824536" cy="1569660"/>
          </a:xfrm>
          <a:prstGeom prst="rect">
            <a:avLst/>
          </a:prstGeom>
        </p:spPr>
        <p:txBody>
          <a:bodyPr wrap="square">
            <a:spAutoFit/>
          </a:bodyPr>
          <a:lstStyle/>
          <a:p>
            <a:pPr algn="ctr"/>
            <a:r>
              <a:rPr lang="ru-RU" sz="3200" b="1" dirty="0" smtClean="0">
                <a:solidFill>
                  <a:schemeClr val="accent6">
                    <a:lumMod val="50000"/>
                  </a:schemeClr>
                </a:solidFill>
              </a:rPr>
              <a:t>Мастер- класс по </a:t>
            </a:r>
            <a:br>
              <a:rPr lang="ru-RU" sz="3200" b="1" dirty="0" smtClean="0">
                <a:solidFill>
                  <a:schemeClr val="accent6">
                    <a:lumMod val="50000"/>
                  </a:schemeClr>
                </a:solidFill>
              </a:rPr>
            </a:br>
            <a:r>
              <a:rPr lang="ru-RU" sz="3200" b="1" dirty="0" smtClean="0">
                <a:solidFill>
                  <a:schemeClr val="accent6">
                    <a:lumMod val="50000"/>
                  </a:schemeClr>
                </a:solidFill>
              </a:rPr>
              <a:t>изготовлению тряпичной куклы</a:t>
            </a:r>
            <a:endParaRPr lang="ru-RU" sz="3200" b="1" dirty="0">
              <a:solidFill>
                <a:schemeClr val="accent6">
                  <a:lumMod val="50000"/>
                </a:schemeClr>
              </a:solidFill>
            </a:endParaRPr>
          </a:p>
        </p:txBody>
      </p:sp>
      <p:pic>
        <p:nvPicPr>
          <p:cNvPr id="10" name="Picture 2" descr="C:\Users\Admin\Desktop\Кукла Берегиня\Новая папка (5)\IMG_20200706_134429.jpg"/>
          <p:cNvPicPr>
            <a:picLocks noChangeAspect="1" noChangeArrowheads="1"/>
          </p:cNvPicPr>
          <p:nvPr/>
        </p:nvPicPr>
        <p:blipFill>
          <a:blip r:embed="rId7" cstate="print"/>
          <a:srcRect/>
          <a:stretch>
            <a:fillRect/>
          </a:stretch>
        </p:blipFill>
        <p:spPr bwMode="auto">
          <a:xfrm>
            <a:off x="6228184" y="3164971"/>
            <a:ext cx="2250250" cy="3000333"/>
          </a:xfrm>
          <a:prstGeom prst="rect">
            <a:avLst/>
          </a:prstGeom>
          <a:noFill/>
        </p:spPr>
      </p:pic>
      <p:pic>
        <p:nvPicPr>
          <p:cNvPr id="4" name="фон - русский народный_(Inkompmusic.r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22609" y="5393838"/>
            <a:ext cx="609600" cy="609600"/>
          </a:xfrm>
          <a:prstGeom prst="rect">
            <a:avLst/>
          </a:prstGeom>
        </p:spPr>
      </p:pic>
    </p:spTree>
    <p:extLst>
      <p:ext uri="{BB962C8B-B14F-4D97-AF65-F5344CB8AC3E}">
        <p14:creationId xmlns:p14="http://schemas.microsoft.com/office/powerpoint/2010/main" val="28642248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979712" y="836712"/>
            <a:ext cx="4392488" cy="6021288"/>
          </a:xfrm>
        </p:spPr>
        <p:txBody>
          <a:bodyPr>
            <a:normAutofit fontScale="70000" lnSpcReduction="20000"/>
          </a:bodyPr>
          <a:lstStyle/>
          <a:p>
            <a:pPr algn="just">
              <a:buNone/>
            </a:pPr>
            <a:r>
              <a:rPr lang="ru-RU" dirty="0" smtClean="0"/>
              <a:t>		</a:t>
            </a:r>
            <a:r>
              <a:rPr lang="ru-RU" dirty="0" smtClean="0">
                <a:solidFill>
                  <a:srgbClr val="002060"/>
                </a:solidFill>
              </a:rPr>
              <a:t>Внешне кукла из ниток 	была похожа на простую игрушку, но это обманчивое впечатление. Если </a:t>
            </a:r>
            <a:r>
              <a:rPr lang="ru-RU" dirty="0" err="1" smtClean="0">
                <a:solidFill>
                  <a:srgbClr val="002060"/>
                </a:solidFill>
              </a:rPr>
              <a:t>мотанка</a:t>
            </a:r>
            <a:r>
              <a:rPr lang="ru-RU" dirty="0" smtClean="0">
                <a:solidFill>
                  <a:srgbClr val="002060"/>
                </a:solidFill>
              </a:rPr>
              <a:t> сделана с соблюдением старинных правил и правильно активирована, она становится сильным талисманом. Почти у каждой куклы была длинная коса, как символ могучей женской силы и неиссякаемой женской энергии. По размеру нитяные амулеты были разными. Личные куклы, которые было принято носить с собой, делали не более 8-10см. </a:t>
            </a:r>
            <a:r>
              <a:rPr lang="ru-RU" dirty="0" err="1" smtClean="0">
                <a:solidFill>
                  <a:srgbClr val="002060"/>
                </a:solidFill>
              </a:rPr>
              <a:t>Берегини</a:t>
            </a:r>
            <a:r>
              <a:rPr lang="ru-RU" dirty="0" smtClean="0">
                <a:solidFill>
                  <a:srgbClr val="002060"/>
                </a:solidFill>
              </a:rPr>
              <a:t> для дома и всей семьи более величавые - 20-30см.</a:t>
            </a:r>
            <a:endParaRPr lang="ru-RU" dirty="0">
              <a:solidFill>
                <a:srgbClr val="002060"/>
              </a:solidFill>
            </a:endParaRPr>
          </a:p>
        </p:txBody>
      </p:sp>
      <p:pic>
        <p:nvPicPr>
          <p:cNvPr id="5" name="Picture 2" descr="C:\Users\Admin\Pictures\image.png"/>
          <p:cNvPicPr>
            <a:picLocks noChangeAspect="1" noChangeArrowheads="1"/>
          </p:cNvPicPr>
          <p:nvPr/>
        </p:nvPicPr>
        <p:blipFill>
          <a:blip r:embed="rId2" cstate="print"/>
          <a:srcRect/>
          <a:stretch>
            <a:fillRect/>
          </a:stretch>
        </p:blipFill>
        <p:spPr bwMode="auto">
          <a:xfrm>
            <a:off x="539552" y="2924944"/>
            <a:ext cx="1930330" cy="1728192"/>
          </a:xfrm>
          <a:prstGeom prst="rect">
            <a:avLst/>
          </a:prstGeom>
          <a:noFill/>
        </p:spPr>
      </p:pic>
      <p:pic>
        <p:nvPicPr>
          <p:cNvPr id="6" name="Picture 3" descr="C:\Users\Admin\Pictures\camomile_PNG672.png"/>
          <p:cNvPicPr>
            <a:picLocks noChangeAspect="1" noChangeArrowheads="1"/>
          </p:cNvPicPr>
          <p:nvPr/>
        </p:nvPicPr>
        <p:blipFill>
          <a:blip r:embed="rId3" cstate="print"/>
          <a:srcRect/>
          <a:stretch>
            <a:fillRect/>
          </a:stretch>
        </p:blipFill>
        <p:spPr bwMode="auto">
          <a:xfrm>
            <a:off x="179512" y="4725144"/>
            <a:ext cx="2160239" cy="1512168"/>
          </a:xfrm>
          <a:prstGeom prst="rect">
            <a:avLst/>
          </a:prstGeom>
          <a:noFill/>
        </p:spPr>
      </p:pic>
      <p:pic>
        <p:nvPicPr>
          <p:cNvPr id="34818" name="Picture 2" descr="C:\Users\Admin\Pictures\i.jpg"/>
          <p:cNvPicPr>
            <a:picLocks noChangeAspect="1" noChangeArrowheads="1"/>
          </p:cNvPicPr>
          <p:nvPr/>
        </p:nvPicPr>
        <p:blipFill>
          <a:blip r:embed="rId4" cstate="print"/>
          <a:srcRect/>
          <a:stretch>
            <a:fillRect/>
          </a:stretch>
        </p:blipFill>
        <p:spPr bwMode="auto">
          <a:xfrm>
            <a:off x="6372200" y="3991853"/>
            <a:ext cx="2392992" cy="2173451"/>
          </a:xfrm>
          <a:prstGeom prst="rect">
            <a:avLst/>
          </a:prstGeom>
          <a:noFill/>
        </p:spPr>
      </p:pic>
      <p:pic>
        <p:nvPicPr>
          <p:cNvPr id="34819" name="Picture 3" descr="C:\Users\Admin\Pictures\FpIpqRlrcIE.jpg"/>
          <p:cNvPicPr>
            <a:picLocks noChangeAspect="1" noChangeArrowheads="1"/>
          </p:cNvPicPr>
          <p:nvPr/>
        </p:nvPicPr>
        <p:blipFill>
          <a:blip r:embed="rId5" cstate="print"/>
          <a:srcRect/>
          <a:stretch>
            <a:fillRect/>
          </a:stretch>
        </p:blipFill>
        <p:spPr bwMode="auto">
          <a:xfrm>
            <a:off x="6516216" y="1556792"/>
            <a:ext cx="2322043" cy="1800200"/>
          </a:xfrm>
          <a:prstGeom prst="rect">
            <a:avLst/>
          </a:prstGeom>
          <a:noFill/>
        </p:spPr>
      </p:pic>
    </p:spTree>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2699792" y="548680"/>
            <a:ext cx="5688632" cy="1512168"/>
          </a:xfrm>
        </p:spPr>
        <p:txBody>
          <a:bodyPr>
            <a:normAutofit/>
          </a:bodyPr>
          <a:lstStyle/>
          <a:p>
            <a:r>
              <a:rPr lang="ru-RU" i="1" dirty="0" smtClean="0">
                <a:solidFill>
                  <a:srgbClr val="C00000"/>
                </a:solidFill>
                <a:effectLst>
                  <a:outerShdw blurRad="38100" dist="38100" dir="2700000" algn="tl">
                    <a:srgbClr val="000000">
                      <a:alpha val="43137"/>
                    </a:srgbClr>
                  </a:outerShdw>
                </a:effectLst>
              </a:rPr>
              <a:t>Правила изготовления кукол</a:t>
            </a:r>
            <a:endParaRPr lang="ru-RU" i="1" dirty="0">
              <a:solidFill>
                <a:srgbClr val="C0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763688" y="2204864"/>
            <a:ext cx="4464496" cy="4104456"/>
          </a:xfrm>
        </p:spPr>
        <p:txBody>
          <a:bodyPr>
            <a:normAutofit fontScale="62500" lnSpcReduction="20000"/>
          </a:bodyPr>
          <a:lstStyle/>
          <a:p>
            <a:pPr algn="just">
              <a:buNone/>
            </a:pPr>
            <a:r>
              <a:rPr lang="ru-RU" dirty="0" smtClean="0"/>
              <a:t>	  </a:t>
            </a:r>
            <a:r>
              <a:rPr lang="ru-RU" dirty="0" smtClean="0">
                <a:solidFill>
                  <a:srgbClr val="002060"/>
                </a:solidFill>
              </a:rPr>
              <a:t>Оберегающие куклы делались только женщинами. В доме, где делалась кукла, не допускалось даже присутствие мужчины. Маленьким мальчикам также запрещалось смотреть на процесс изготовления оберега. Считалось, что только женская энергия способна наделить куклу всеми необходимыми свойствами. Когда девушки шили кукол, они пели песни, шутили и веселились. С плохим настроением за изготовление оберега никто не брался.</a:t>
            </a:r>
            <a:endParaRPr lang="ru-RU" dirty="0">
              <a:solidFill>
                <a:srgbClr val="002060"/>
              </a:solidFill>
            </a:endParaRPr>
          </a:p>
        </p:txBody>
      </p:sp>
      <p:pic>
        <p:nvPicPr>
          <p:cNvPr id="4" name="Picture 2" descr="C:\Users\Admin\Pictures\image.png"/>
          <p:cNvPicPr>
            <a:picLocks noChangeAspect="1" noChangeArrowheads="1"/>
          </p:cNvPicPr>
          <p:nvPr/>
        </p:nvPicPr>
        <p:blipFill>
          <a:blip r:embed="rId2" cstate="print"/>
          <a:stretch>
            <a:fillRect/>
          </a:stretch>
        </p:blipFill>
        <p:spPr bwMode="auto">
          <a:xfrm>
            <a:off x="323528" y="3068960"/>
            <a:ext cx="1789779" cy="1512168"/>
          </a:xfrm>
          <a:prstGeom prst="rect">
            <a:avLst/>
          </a:prstGeom>
          <a:noFill/>
        </p:spPr>
      </p:pic>
      <p:pic>
        <p:nvPicPr>
          <p:cNvPr id="33794" name="Picture 2" descr="C:\Users\Admin\Pictures\af113000c0b18cc7be722fc61f2p--kukly-i-igrushki-slavyanskij-obereg-manilka-ili-zhelanitsa.jpg"/>
          <p:cNvPicPr>
            <a:picLocks noChangeAspect="1" noChangeArrowheads="1"/>
          </p:cNvPicPr>
          <p:nvPr/>
        </p:nvPicPr>
        <p:blipFill>
          <a:blip r:embed="rId3" cstate="print"/>
          <a:srcRect/>
          <a:stretch>
            <a:fillRect/>
          </a:stretch>
        </p:blipFill>
        <p:spPr bwMode="auto">
          <a:xfrm>
            <a:off x="6372200" y="2060848"/>
            <a:ext cx="2038050" cy="1656184"/>
          </a:xfrm>
          <a:prstGeom prst="rect">
            <a:avLst/>
          </a:prstGeom>
          <a:noFill/>
        </p:spPr>
      </p:pic>
      <p:pic>
        <p:nvPicPr>
          <p:cNvPr id="7" name="Picture 3" descr="C:\Users\Admin\Pictures\camomile_PNG672.png"/>
          <p:cNvPicPr>
            <a:picLocks noChangeAspect="1" noChangeArrowheads="1"/>
          </p:cNvPicPr>
          <p:nvPr/>
        </p:nvPicPr>
        <p:blipFill>
          <a:blip r:embed="rId4" cstate="print"/>
          <a:srcRect/>
          <a:stretch>
            <a:fillRect/>
          </a:stretch>
        </p:blipFill>
        <p:spPr bwMode="auto">
          <a:xfrm>
            <a:off x="251520" y="4653136"/>
            <a:ext cx="1944216" cy="1512168"/>
          </a:xfrm>
          <a:prstGeom prst="rect">
            <a:avLst/>
          </a:prstGeom>
          <a:noFill/>
        </p:spPr>
      </p:pic>
      <p:pic>
        <p:nvPicPr>
          <p:cNvPr id="1026" name="Picture 2" descr="C:\Users\Admin\Pictures\175336.230x280.jpg"/>
          <p:cNvPicPr>
            <a:picLocks noChangeAspect="1" noChangeArrowheads="1"/>
          </p:cNvPicPr>
          <p:nvPr/>
        </p:nvPicPr>
        <p:blipFill>
          <a:blip r:embed="rId5" cstate="print"/>
          <a:srcRect/>
          <a:stretch>
            <a:fillRect/>
          </a:stretch>
        </p:blipFill>
        <p:spPr bwMode="auto">
          <a:xfrm>
            <a:off x="6228185" y="3789040"/>
            <a:ext cx="2304256" cy="2331863"/>
          </a:xfrm>
          <a:prstGeom prst="rect">
            <a:avLst/>
          </a:prstGeom>
          <a:noFill/>
        </p:spPr>
      </p:pic>
    </p:spTree>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5736" y="404664"/>
            <a:ext cx="6491064" cy="1642194"/>
          </a:xfrm>
        </p:spPr>
        <p:txBody>
          <a:bodyPr/>
          <a:lstStyle/>
          <a:p>
            <a:r>
              <a:rPr lang="ru-RU" i="1" dirty="0" smtClean="0">
                <a:solidFill>
                  <a:srgbClr val="C00000"/>
                </a:solidFill>
                <a:effectLst>
                  <a:outerShdw blurRad="38100" dist="38100" dir="2700000" algn="tl">
                    <a:srgbClr val="000000">
                      <a:alpha val="43137"/>
                    </a:srgbClr>
                  </a:outerShdw>
                </a:effectLst>
              </a:rPr>
              <a:t>Из чего делают кукол?</a:t>
            </a:r>
            <a:endParaRPr lang="ru-RU" i="1" dirty="0">
              <a:solidFill>
                <a:srgbClr val="C0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043608" y="1700808"/>
            <a:ext cx="7416824" cy="4464496"/>
          </a:xfrm>
        </p:spPr>
        <p:txBody>
          <a:bodyPr>
            <a:noAutofit/>
          </a:bodyPr>
          <a:lstStyle/>
          <a:p>
            <a:pPr>
              <a:buNone/>
            </a:pPr>
            <a:r>
              <a:rPr lang="ru-RU" sz="2000" dirty="0" smtClean="0"/>
              <a:t>		</a:t>
            </a:r>
            <a:r>
              <a:rPr lang="ru-RU" sz="2000" dirty="0" smtClean="0">
                <a:solidFill>
                  <a:srgbClr val="002060"/>
                </a:solidFill>
              </a:rPr>
              <a:t>Когда оберег готовится для себя, можно порвать на лоскутки для него свою старую одежду, которая уже заряжена энергетикой хозяина. Такая кукла будет очень сильной помощницей. Если талисман делается на подарок, то нужно взять новые ткани.</a:t>
            </a:r>
          </a:p>
          <a:p>
            <a:pPr>
              <a:buNone/>
            </a:pPr>
            <a:r>
              <a:rPr lang="ru-RU" sz="2000" dirty="0" smtClean="0">
                <a:solidFill>
                  <a:srgbClr val="002060"/>
                </a:solidFill>
              </a:rPr>
              <a:t>	Материалы, которые используют для создания кукол:</a:t>
            </a:r>
          </a:p>
          <a:p>
            <a:pPr>
              <a:buNone/>
            </a:pPr>
            <a:r>
              <a:rPr lang="ru-RU" sz="2000" dirty="0" smtClean="0">
                <a:solidFill>
                  <a:srgbClr val="002060"/>
                </a:solidFill>
              </a:rPr>
              <a:t> 		  хлопок;  лен;</a:t>
            </a:r>
          </a:p>
          <a:p>
            <a:pPr>
              <a:buNone/>
            </a:pPr>
            <a:r>
              <a:rPr lang="ru-RU" sz="2000" dirty="0" smtClean="0">
                <a:solidFill>
                  <a:srgbClr val="002060"/>
                </a:solidFill>
              </a:rPr>
              <a:t>	  	 шерсть; вата;</a:t>
            </a:r>
          </a:p>
          <a:p>
            <a:pPr>
              <a:buNone/>
            </a:pPr>
            <a:r>
              <a:rPr lang="ru-RU" sz="2000" dirty="0" smtClean="0">
                <a:solidFill>
                  <a:srgbClr val="002060"/>
                </a:solidFill>
              </a:rPr>
              <a:t>        	солома;</a:t>
            </a:r>
          </a:p>
          <a:p>
            <a:pPr>
              <a:buNone/>
            </a:pPr>
            <a:r>
              <a:rPr lang="ru-RU" sz="2000" dirty="0" smtClean="0">
                <a:solidFill>
                  <a:srgbClr val="002060"/>
                </a:solidFill>
              </a:rPr>
              <a:t>         	сушеная трава;</a:t>
            </a:r>
          </a:p>
          <a:p>
            <a:pPr>
              <a:buNone/>
            </a:pPr>
            <a:r>
              <a:rPr lang="ru-RU" sz="2000" dirty="0" smtClean="0">
                <a:solidFill>
                  <a:srgbClr val="002060"/>
                </a:solidFill>
              </a:rPr>
              <a:t>       	 палочки.</a:t>
            </a:r>
          </a:p>
        </p:txBody>
      </p:sp>
      <p:pic>
        <p:nvPicPr>
          <p:cNvPr id="6" name="Picture 2" descr="C:\Users\Admin\Pictures\gy8F6CZbGnA.jpg"/>
          <p:cNvPicPr>
            <a:picLocks noChangeAspect="1" noChangeArrowheads="1"/>
          </p:cNvPicPr>
          <p:nvPr/>
        </p:nvPicPr>
        <p:blipFill>
          <a:blip r:embed="rId2" cstate="print"/>
          <a:srcRect/>
          <a:stretch>
            <a:fillRect/>
          </a:stretch>
        </p:blipFill>
        <p:spPr bwMode="auto">
          <a:xfrm>
            <a:off x="5796136" y="3789040"/>
            <a:ext cx="2842359" cy="2376264"/>
          </a:xfrm>
          <a:prstGeom prst="rect">
            <a:avLst/>
          </a:prstGeom>
          <a:noFill/>
        </p:spPr>
      </p:pic>
      <p:pic>
        <p:nvPicPr>
          <p:cNvPr id="7" name="Picture 2" descr="C:\Users\Admin\Pictures\Desyatiruchka_1_06142920-1024x768.jpg"/>
          <p:cNvPicPr>
            <a:picLocks noChangeAspect="1" noChangeArrowheads="1"/>
          </p:cNvPicPr>
          <p:nvPr/>
        </p:nvPicPr>
        <p:blipFill>
          <a:blip r:embed="rId3" cstate="print"/>
          <a:srcRect/>
          <a:stretch>
            <a:fillRect/>
          </a:stretch>
        </p:blipFill>
        <p:spPr bwMode="auto">
          <a:xfrm>
            <a:off x="3995936" y="4221088"/>
            <a:ext cx="1672146" cy="1584175"/>
          </a:xfrm>
          <a:prstGeom prst="rect">
            <a:avLst/>
          </a:prstGeom>
          <a:noFill/>
        </p:spPr>
      </p:pic>
      <p:pic>
        <p:nvPicPr>
          <p:cNvPr id="8" name="Picture 2" descr="C:\Users\Admin\Pictures\image.png"/>
          <p:cNvPicPr>
            <a:picLocks noChangeAspect="1" noChangeArrowheads="1"/>
          </p:cNvPicPr>
          <p:nvPr/>
        </p:nvPicPr>
        <p:blipFill>
          <a:blip r:embed="rId4" cstate="print"/>
          <a:stretch>
            <a:fillRect/>
          </a:stretch>
        </p:blipFill>
        <p:spPr bwMode="auto">
          <a:xfrm>
            <a:off x="467544" y="3573016"/>
            <a:ext cx="1646534" cy="1474062"/>
          </a:xfrm>
          <a:prstGeom prst="rect">
            <a:avLst/>
          </a:prstGeom>
          <a:noFill/>
        </p:spPr>
      </p:pic>
      <p:pic>
        <p:nvPicPr>
          <p:cNvPr id="9" name="Picture 3" descr="C:\Users\Admin\Pictures\camomile_PNG672.png"/>
          <p:cNvPicPr>
            <a:picLocks noChangeAspect="1" noChangeArrowheads="1"/>
          </p:cNvPicPr>
          <p:nvPr/>
        </p:nvPicPr>
        <p:blipFill>
          <a:blip r:embed="rId5" cstate="print"/>
          <a:srcRect/>
          <a:stretch>
            <a:fillRect/>
          </a:stretch>
        </p:blipFill>
        <p:spPr bwMode="auto">
          <a:xfrm>
            <a:off x="539551" y="5085184"/>
            <a:ext cx="1543029" cy="108012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555776" y="908720"/>
            <a:ext cx="4968552" cy="1368152"/>
          </a:xfrm>
        </p:spPr>
        <p:txBody>
          <a:bodyPr>
            <a:normAutofit fontScale="90000"/>
          </a:bodyPr>
          <a:lstStyle/>
          <a:p>
            <a:r>
              <a:rPr lang="ru-RU" i="1" dirty="0" smtClean="0">
                <a:solidFill>
                  <a:srgbClr val="C00000"/>
                </a:solidFill>
                <a:effectLst>
                  <a:outerShdw blurRad="38100" dist="38100" dir="2700000" algn="tl">
                    <a:srgbClr val="000000">
                      <a:alpha val="43137"/>
                    </a:srgbClr>
                  </a:outerShdw>
                </a:effectLst>
              </a:rPr>
              <a:t>Им</a:t>
            </a:r>
            <a:r>
              <a:rPr lang="en-US" i="1" dirty="0" smtClean="0">
                <a:solidFill>
                  <a:srgbClr val="C00000"/>
                </a:solidFill>
                <a:effectLst>
                  <a:outerShdw blurRad="38100" dist="38100" dir="2700000" algn="tl">
                    <a:srgbClr val="000000">
                      <a:alpha val="43137"/>
                    </a:srgbClr>
                  </a:outerShdw>
                </a:effectLst>
              </a:rPr>
              <a:t>e</a:t>
            </a:r>
            <a:r>
              <a:rPr lang="ru-RU" i="1" dirty="0" smtClean="0">
                <a:solidFill>
                  <a:srgbClr val="C00000"/>
                </a:solidFill>
                <a:effectLst>
                  <a:outerShdw blurRad="38100" dist="38100" dir="2700000" algn="tl">
                    <a:srgbClr val="000000">
                      <a:alpha val="43137"/>
                    </a:srgbClr>
                  </a:outerShdw>
                </a:effectLst>
              </a:rPr>
              <a:t>л </a:t>
            </a:r>
            <a:r>
              <a:rPr lang="ru-RU" i="1" dirty="0" err="1" smtClean="0">
                <a:solidFill>
                  <a:srgbClr val="C00000"/>
                </a:solidFill>
                <a:effectLst>
                  <a:outerShdw blurRad="38100" dist="38100" dir="2700000" algn="tl">
                    <a:srgbClr val="000000">
                      <a:alpha val="43137"/>
                    </a:srgbClr>
                  </a:outerShdw>
                </a:effectLst>
              </a:rPr>
              <a:t>зн</a:t>
            </a:r>
            <a:r>
              <a:rPr lang="en-US" i="1" dirty="0" smtClean="0">
                <a:solidFill>
                  <a:srgbClr val="C00000"/>
                </a:solidFill>
                <a:effectLst>
                  <a:outerShdw blurRad="38100" dist="38100" dir="2700000" algn="tl">
                    <a:srgbClr val="000000">
                      <a:alpha val="43137"/>
                    </a:srgbClr>
                  </a:outerShdw>
                </a:effectLst>
              </a:rPr>
              <a:t>a</a:t>
            </a:r>
            <a:r>
              <a:rPr lang="ru-RU" i="1" dirty="0" smtClean="0">
                <a:solidFill>
                  <a:srgbClr val="C00000"/>
                </a:solidFill>
                <a:effectLst>
                  <a:outerShdw blurRad="38100" dist="38100" dir="2700000" algn="tl">
                    <a:srgbClr val="000000">
                      <a:alpha val="43137"/>
                    </a:srgbClr>
                  </a:outerShdw>
                </a:effectLst>
              </a:rPr>
              <a:t>ч</a:t>
            </a:r>
            <a:r>
              <a:rPr lang="en-US" i="1" dirty="0" smtClean="0">
                <a:solidFill>
                  <a:srgbClr val="C00000"/>
                </a:solidFill>
                <a:effectLst>
                  <a:outerShdw blurRad="38100" dist="38100" dir="2700000" algn="tl">
                    <a:srgbClr val="000000">
                      <a:alpha val="43137"/>
                    </a:srgbClr>
                  </a:outerShdw>
                </a:effectLst>
              </a:rPr>
              <a:t>e</a:t>
            </a:r>
            <a:r>
              <a:rPr lang="ru-RU" i="1" dirty="0" smtClean="0">
                <a:solidFill>
                  <a:srgbClr val="C00000"/>
                </a:solidFill>
                <a:effectLst>
                  <a:outerShdw blurRad="38100" dist="38100" dir="2700000" algn="tl">
                    <a:srgbClr val="000000">
                      <a:alpha val="43137"/>
                    </a:srgbClr>
                  </a:outerShdw>
                </a:effectLst>
              </a:rPr>
              <a:t>ни</a:t>
            </a:r>
            <a:r>
              <a:rPr lang="en-US" i="1" dirty="0" smtClean="0">
                <a:solidFill>
                  <a:srgbClr val="C00000"/>
                </a:solidFill>
                <a:effectLst>
                  <a:outerShdw blurRad="38100" dist="38100" dir="2700000" algn="tl">
                    <a:srgbClr val="000000">
                      <a:alpha val="43137"/>
                    </a:srgbClr>
                  </a:outerShdw>
                </a:effectLst>
              </a:rPr>
              <a:t>e </a:t>
            </a:r>
            <a:r>
              <a:rPr lang="ru-RU" i="1" dirty="0" smtClean="0">
                <a:solidFill>
                  <a:srgbClr val="C00000"/>
                </a:solidFill>
                <a:effectLst>
                  <a:outerShdw blurRad="38100" dist="38100" dir="2700000" algn="tl">
                    <a:srgbClr val="000000">
                      <a:alpha val="43137"/>
                    </a:srgbClr>
                  </a:outerShdw>
                </a:effectLst>
              </a:rPr>
              <a:t>и </a:t>
            </a:r>
            <a:r>
              <a:rPr lang="ru-RU" i="1" dirty="0" err="1" smtClean="0">
                <a:solidFill>
                  <a:srgbClr val="C00000"/>
                </a:solidFill>
                <a:effectLst>
                  <a:outerShdw blurRad="38100" dist="38100" dir="2700000" algn="tl">
                    <a:srgbClr val="000000">
                      <a:alpha val="43137"/>
                    </a:srgbClr>
                  </a:outerShdw>
                </a:effectLst>
              </a:rPr>
              <a:t>цв</a:t>
            </a:r>
            <a:r>
              <a:rPr lang="en-US" i="1" dirty="0" smtClean="0">
                <a:solidFill>
                  <a:srgbClr val="C00000"/>
                </a:solidFill>
                <a:effectLst>
                  <a:outerShdw blurRad="38100" dist="38100" dir="2700000" algn="tl">
                    <a:srgbClr val="000000">
                      <a:alpha val="43137"/>
                    </a:srgbClr>
                  </a:outerShdw>
                </a:effectLst>
              </a:rPr>
              <a:t>e</a:t>
            </a:r>
            <a:r>
              <a:rPr lang="ru-RU" i="1" dirty="0" smtClean="0">
                <a:solidFill>
                  <a:srgbClr val="C00000"/>
                </a:solidFill>
                <a:effectLst>
                  <a:outerShdw blurRad="38100" dist="38100" dir="2700000" algn="tl">
                    <a:srgbClr val="000000">
                      <a:alpha val="43137"/>
                    </a:srgbClr>
                  </a:outerShdw>
                </a:effectLst>
              </a:rPr>
              <a:t>т куклы</a:t>
            </a:r>
            <a:endParaRPr lang="ru-RU" i="1" dirty="0">
              <a:solidFill>
                <a:srgbClr val="C0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051720" y="2420888"/>
            <a:ext cx="4104456" cy="3960440"/>
          </a:xfrm>
        </p:spPr>
        <p:txBody>
          <a:bodyPr>
            <a:normAutofit fontScale="70000" lnSpcReduction="20000"/>
          </a:bodyPr>
          <a:lstStyle/>
          <a:p>
            <a:pPr algn="just">
              <a:buNone/>
            </a:pPr>
            <a:r>
              <a:rPr lang="ru-RU" dirty="0" smtClean="0">
                <a:solidFill>
                  <a:srgbClr val="002060"/>
                </a:solidFill>
              </a:rPr>
              <a:t>	</a:t>
            </a:r>
            <a:r>
              <a:rPr lang="ru-RU" b="1" dirty="0" smtClean="0">
                <a:solidFill>
                  <a:srgbClr val="FF0000"/>
                </a:solidFill>
              </a:rPr>
              <a:t>Красный</a:t>
            </a:r>
            <a:r>
              <a:rPr lang="ru-RU" dirty="0" smtClean="0">
                <a:solidFill>
                  <a:srgbClr val="002060"/>
                </a:solidFill>
              </a:rPr>
              <a:t>– </a:t>
            </a:r>
            <a:r>
              <a:rPr lang="ru-RU" dirty="0" err="1" smtClean="0">
                <a:solidFill>
                  <a:srgbClr val="002060"/>
                </a:solidFill>
              </a:rPr>
              <a:t>цв</a:t>
            </a:r>
            <a:r>
              <a:rPr lang="en-US" dirty="0" smtClean="0">
                <a:solidFill>
                  <a:srgbClr val="002060"/>
                </a:solidFill>
              </a:rPr>
              <a:t>e</a:t>
            </a:r>
            <a:r>
              <a:rPr lang="ru-RU" dirty="0" smtClean="0">
                <a:solidFill>
                  <a:srgbClr val="002060"/>
                </a:solidFill>
              </a:rPr>
              <a:t>т любви и б</a:t>
            </a:r>
            <a:r>
              <a:rPr lang="en-US" dirty="0" smtClean="0">
                <a:solidFill>
                  <a:srgbClr val="002060"/>
                </a:solidFill>
              </a:rPr>
              <a:t>o</a:t>
            </a:r>
            <a:r>
              <a:rPr lang="ru-RU" dirty="0" smtClean="0">
                <a:solidFill>
                  <a:srgbClr val="002060"/>
                </a:solidFill>
              </a:rPr>
              <a:t>г</a:t>
            </a:r>
            <a:r>
              <a:rPr lang="en-US" dirty="0" smtClean="0">
                <a:solidFill>
                  <a:srgbClr val="002060"/>
                </a:solidFill>
              </a:rPr>
              <a:t>a</a:t>
            </a:r>
            <a:r>
              <a:rPr lang="ru-RU" dirty="0" err="1" smtClean="0">
                <a:solidFill>
                  <a:srgbClr val="002060"/>
                </a:solidFill>
              </a:rPr>
              <a:t>тства</a:t>
            </a:r>
            <a:r>
              <a:rPr lang="en-US" dirty="0" smtClean="0">
                <a:solidFill>
                  <a:srgbClr val="002060"/>
                </a:solidFill>
              </a:rPr>
              <a:t>. </a:t>
            </a:r>
            <a:r>
              <a:rPr lang="ru-RU" dirty="0" smtClean="0">
                <a:solidFill>
                  <a:srgbClr val="002060"/>
                </a:solidFill>
              </a:rPr>
              <a:t>Кукла</a:t>
            </a:r>
            <a:r>
              <a:rPr lang="en-US" dirty="0" smtClean="0">
                <a:solidFill>
                  <a:srgbClr val="002060"/>
                </a:solidFill>
              </a:rPr>
              <a:t>, </a:t>
            </a:r>
            <a:r>
              <a:rPr lang="ru-RU" dirty="0" smtClean="0">
                <a:solidFill>
                  <a:srgbClr val="002060"/>
                </a:solidFill>
              </a:rPr>
              <a:t>подпоясанная красной нитью, </a:t>
            </a:r>
            <a:r>
              <a:rPr lang="en-US" dirty="0" smtClean="0">
                <a:solidFill>
                  <a:srgbClr val="002060"/>
                </a:solidFill>
              </a:rPr>
              <a:t>c</a:t>
            </a:r>
            <a:r>
              <a:rPr lang="ru-RU" dirty="0" smtClean="0">
                <a:solidFill>
                  <a:srgbClr val="002060"/>
                </a:solidFill>
              </a:rPr>
              <a:t>м</a:t>
            </a:r>
            <a:r>
              <a:rPr lang="en-US" dirty="0" smtClean="0">
                <a:solidFill>
                  <a:srgbClr val="002060"/>
                </a:solidFill>
              </a:rPr>
              <a:t>o</a:t>
            </a:r>
            <a:r>
              <a:rPr lang="ru-RU" dirty="0" smtClean="0">
                <a:solidFill>
                  <a:srgbClr val="002060"/>
                </a:solidFill>
              </a:rPr>
              <a:t>ж</a:t>
            </a:r>
            <a:r>
              <a:rPr lang="en-US" dirty="0" smtClean="0">
                <a:solidFill>
                  <a:srgbClr val="002060"/>
                </a:solidFill>
              </a:rPr>
              <a:t>e</a:t>
            </a:r>
            <a:r>
              <a:rPr lang="ru-RU" dirty="0" smtClean="0">
                <a:solidFill>
                  <a:srgbClr val="002060"/>
                </a:solidFill>
              </a:rPr>
              <a:t>т </a:t>
            </a:r>
            <a:r>
              <a:rPr lang="en-US" dirty="0" smtClean="0">
                <a:solidFill>
                  <a:srgbClr val="002060"/>
                </a:solidFill>
              </a:rPr>
              <a:t>y</a:t>
            </a:r>
            <a:r>
              <a:rPr lang="ru-RU" dirty="0" smtClean="0">
                <a:solidFill>
                  <a:srgbClr val="002060"/>
                </a:solidFill>
              </a:rPr>
              <a:t>беречь своего хозяина </a:t>
            </a:r>
            <a:r>
              <a:rPr lang="en-US" dirty="0" smtClean="0">
                <a:solidFill>
                  <a:srgbClr val="002060"/>
                </a:solidFill>
              </a:rPr>
              <a:t>o</a:t>
            </a:r>
            <a:r>
              <a:rPr lang="ru-RU" dirty="0" smtClean="0">
                <a:solidFill>
                  <a:srgbClr val="002060"/>
                </a:solidFill>
              </a:rPr>
              <a:t>т порчи и </a:t>
            </a:r>
            <a:r>
              <a:rPr lang="en-US" dirty="0" smtClean="0">
                <a:solidFill>
                  <a:srgbClr val="002060"/>
                </a:solidFill>
              </a:rPr>
              <a:t>c</a:t>
            </a:r>
            <a:r>
              <a:rPr lang="ru-RU" dirty="0" smtClean="0">
                <a:solidFill>
                  <a:srgbClr val="002060"/>
                </a:solidFill>
              </a:rPr>
              <a:t>гл</a:t>
            </a:r>
            <a:r>
              <a:rPr lang="en-US" dirty="0" smtClean="0">
                <a:solidFill>
                  <a:srgbClr val="002060"/>
                </a:solidFill>
              </a:rPr>
              <a:t>a</a:t>
            </a:r>
            <a:r>
              <a:rPr lang="ru-RU" dirty="0" err="1" smtClean="0">
                <a:solidFill>
                  <a:srgbClr val="002060"/>
                </a:solidFill>
              </a:rPr>
              <a:t>з</a:t>
            </a:r>
            <a:r>
              <a:rPr lang="en-US" dirty="0" smtClean="0">
                <a:solidFill>
                  <a:srgbClr val="002060"/>
                </a:solidFill>
              </a:rPr>
              <a:t>a.</a:t>
            </a:r>
            <a:r>
              <a:rPr lang="ru-RU" dirty="0" smtClean="0">
                <a:solidFill>
                  <a:srgbClr val="002060"/>
                </a:solidFill>
              </a:rPr>
              <a:t>                        </a:t>
            </a:r>
          </a:p>
          <a:p>
            <a:pPr algn="just">
              <a:buNone/>
            </a:pPr>
            <a:r>
              <a:rPr lang="ru-RU" dirty="0" smtClean="0">
                <a:solidFill>
                  <a:srgbClr val="002060"/>
                </a:solidFill>
              </a:rPr>
              <a:t>	</a:t>
            </a:r>
            <a:r>
              <a:rPr lang="ru-RU" b="1" dirty="0" smtClean="0">
                <a:solidFill>
                  <a:srgbClr val="FFFF00"/>
                </a:solidFill>
              </a:rPr>
              <a:t> </a:t>
            </a:r>
            <a:r>
              <a:rPr lang="ru-RU" b="1" dirty="0" smtClean="0">
                <a:solidFill>
                  <a:srgbClr val="FFC000"/>
                </a:solidFill>
              </a:rPr>
              <a:t>Жёлтый</a:t>
            </a:r>
            <a:r>
              <a:rPr lang="ru-RU" b="1" dirty="0" smtClean="0">
                <a:solidFill>
                  <a:srgbClr val="FFFF00"/>
                </a:solidFill>
              </a:rPr>
              <a:t> </a:t>
            </a:r>
            <a:r>
              <a:rPr lang="ru-RU" dirty="0" smtClean="0">
                <a:solidFill>
                  <a:srgbClr val="002060"/>
                </a:solidFill>
              </a:rPr>
              <a:t>– цвет из</a:t>
            </a:r>
            <a:r>
              <a:rPr lang="en-US" dirty="0" smtClean="0">
                <a:solidFill>
                  <a:srgbClr val="002060"/>
                </a:solidFill>
              </a:rPr>
              <a:t>o</a:t>
            </a:r>
            <a:r>
              <a:rPr lang="ru-RU" dirty="0" err="1" smtClean="0">
                <a:solidFill>
                  <a:srgbClr val="002060"/>
                </a:solidFill>
              </a:rPr>
              <a:t>билия</a:t>
            </a:r>
            <a:r>
              <a:rPr lang="ru-RU" dirty="0" smtClean="0">
                <a:solidFill>
                  <a:srgbClr val="002060"/>
                </a:solidFill>
              </a:rPr>
              <a:t> и энергии, т</a:t>
            </a:r>
            <a:r>
              <a:rPr lang="en-US" dirty="0" smtClean="0">
                <a:solidFill>
                  <a:srgbClr val="002060"/>
                </a:solidFill>
              </a:rPr>
              <a:t>a</a:t>
            </a:r>
            <a:r>
              <a:rPr lang="ru-RU" dirty="0" smtClean="0">
                <a:solidFill>
                  <a:srgbClr val="002060"/>
                </a:solidFill>
              </a:rPr>
              <a:t>к</a:t>
            </a:r>
            <a:r>
              <a:rPr lang="en-US" dirty="0" smtClean="0">
                <a:solidFill>
                  <a:srgbClr val="002060"/>
                </a:solidFill>
              </a:rPr>
              <a:t> </a:t>
            </a:r>
            <a:r>
              <a:rPr lang="ru-RU" dirty="0" smtClean="0">
                <a:solidFill>
                  <a:srgbClr val="002060"/>
                </a:solidFill>
              </a:rPr>
              <a:t>к</a:t>
            </a:r>
            <a:r>
              <a:rPr lang="en-US" dirty="0" smtClean="0">
                <a:solidFill>
                  <a:srgbClr val="002060"/>
                </a:solidFill>
              </a:rPr>
              <a:t>a</a:t>
            </a:r>
            <a:r>
              <a:rPr lang="ru-RU" dirty="0" smtClean="0">
                <a:solidFill>
                  <a:srgbClr val="002060"/>
                </a:solidFill>
              </a:rPr>
              <a:t>к</a:t>
            </a:r>
            <a:r>
              <a:rPr lang="en-US" dirty="0" smtClean="0">
                <a:solidFill>
                  <a:srgbClr val="002060"/>
                </a:solidFill>
              </a:rPr>
              <a:t> </a:t>
            </a:r>
            <a:r>
              <a:rPr lang="ru-RU" dirty="0" smtClean="0">
                <a:solidFill>
                  <a:srgbClr val="002060"/>
                </a:solidFill>
              </a:rPr>
              <a:t>напрямую ассоциируется </a:t>
            </a:r>
            <a:r>
              <a:rPr lang="en-US" dirty="0" smtClean="0">
                <a:solidFill>
                  <a:srgbClr val="002060"/>
                </a:solidFill>
              </a:rPr>
              <a:t>c </a:t>
            </a:r>
            <a:r>
              <a:rPr lang="ru-RU" dirty="0" smtClean="0">
                <a:solidFill>
                  <a:srgbClr val="002060"/>
                </a:solidFill>
              </a:rPr>
              <a:t>утренними солнечными л</a:t>
            </a:r>
            <a:r>
              <a:rPr lang="en-US" dirty="0" smtClean="0">
                <a:solidFill>
                  <a:srgbClr val="002060"/>
                </a:solidFill>
              </a:rPr>
              <a:t>y</a:t>
            </a:r>
            <a:r>
              <a:rPr lang="ru-RU" dirty="0" smtClean="0">
                <a:solidFill>
                  <a:srgbClr val="002060"/>
                </a:solidFill>
              </a:rPr>
              <a:t>ч</a:t>
            </a:r>
            <a:r>
              <a:rPr lang="en-US" dirty="0" smtClean="0">
                <a:solidFill>
                  <a:srgbClr val="002060"/>
                </a:solidFill>
              </a:rPr>
              <a:t>a</a:t>
            </a:r>
            <a:r>
              <a:rPr lang="ru-RU" dirty="0" smtClean="0">
                <a:solidFill>
                  <a:srgbClr val="002060"/>
                </a:solidFill>
              </a:rPr>
              <a:t>ми.                                      </a:t>
            </a:r>
            <a:r>
              <a:rPr lang="ru-RU" b="1" dirty="0" smtClean="0">
                <a:solidFill>
                  <a:srgbClr val="00B050"/>
                </a:solidFill>
              </a:rPr>
              <a:t>З</a:t>
            </a:r>
            <a:r>
              <a:rPr lang="en-US" b="1" dirty="0" smtClean="0">
                <a:solidFill>
                  <a:srgbClr val="00B050"/>
                </a:solidFill>
              </a:rPr>
              <a:t>e</a:t>
            </a:r>
            <a:r>
              <a:rPr lang="ru-RU" b="1" dirty="0" err="1" smtClean="0">
                <a:solidFill>
                  <a:srgbClr val="00B050"/>
                </a:solidFill>
              </a:rPr>
              <a:t>лёный</a:t>
            </a:r>
            <a:r>
              <a:rPr lang="ru-RU" b="1" dirty="0" smtClean="0">
                <a:solidFill>
                  <a:srgbClr val="00B050"/>
                </a:solidFill>
              </a:rPr>
              <a:t> </a:t>
            </a:r>
            <a:r>
              <a:rPr lang="ru-RU" dirty="0" smtClean="0">
                <a:solidFill>
                  <a:srgbClr val="002060"/>
                </a:solidFill>
              </a:rPr>
              <a:t>– цвет целительной </a:t>
            </a:r>
            <a:r>
              <a:rPr lang="en-US" dirty="0" smtClean="0">
                <a:solidFill>
                  <a:srgbClr val="002060"/>
                </a:solidFill>
              </a:rPr>
              <a:t>c</a:t>
            </a:r>
            <a:r>
              <a:rPr lang="ru-RU" dirty="0" smtClean="0">
                <a:solidFill>
                  <a:srgbClr val="002060"/>
                </a:solidFill>
              </a:rPr>
              <a:t>илы природы.</a:t>
            </a:r>
            <a:endParaRPr lang="ru-RU" dirty="0">
              <a:solidFill>
                <a:srgbClr val="002060"/>
              </a:solidFill>
            </a:endParaRPr>
          </a:p>
        </p:txBody>
      </p:sp>
      <p:pic>
        <p:nvPicPr>
          <p:cNvPr id="4" name="Picture 2" descr="C:\Users\Admin\Pictures\image.png"/>
          <p:cNvPicPr>
            <a:picLocks noChangeAspect="1" noChangeArrowheads="1"/>
          </p:cNvPicPr>
          <p:nvPr/>
        </p:nvPicPr>
        <p:blipFill>
          <a:blip r:embed="rId2" cstate="print"/>
          <a:stretch>
            <a:fillRect/>
          </a:stretch>
        </p:blipFill>
        <p:spPr bwMode="auto">
          <a:xfrm>
            <a:off x="395536" y="2996952"/>
            <a:ext cx="1805918" cy="1656184"/>
          </a:xfrm>
          <a:prstGeom prst="rect">
            <a:avLst/>
          </a:prstGeom>
          <a:noFill/>
        </p:spPr>
      </p:pic>
      <p:pic>
        <p:nvPicPr>
          <p:cNvPr id="7" name="Picture 3" descr="C:\Users\Admin\Pictures\camomile_PNG672.png"/>
          <p:cNvPicPr>
            <a:picLocks noChangeAspect="1" noChangeArrowheads="1"/>
          </p:cNvPicPr>
          <p:nvPr/>
        </p:nvPicPr>
        <p:blipFill>
          <a:blip r:embed="rId3" cstate="print"/>
          <a:srcRect/>
          <a:stretch>
            <a:fillRect/>
          </a:stretch>
        </p:blipFill>
        <p:spPr bwMode="auto">
          <a:xfrm>
            <a:off x="179513" y="4725144"/>
            <a:ext cx="2160239" cy="1512168"/>
          </a:xfrm>
          <a:prstGeom prst="rect">
            <a:avLst/>
          </a:prstGeom>
          <a:noFill/>
        </p:spPr>
      </p:pic>
      <p:pic>
        <p:nvPicPr>
          <p:cNvPr id="35842" name="Picture 2" descr="C:\Users\Admin\Pictures\s1200 (1).jpg"/>
          <p:cNvPicPr>
            <a:picLocks noChangeAspect="1" noChangeArrowheads="1"/>
          </p:cNvPicPr>
          <p:nvPr/>
        </p:nvPicPr>
        <p:blipFill>
          <a:blip r:embed="rId4" cstate="print"/>
          <a:srcRect/>
          <a:stretch>
            <a:fillRect/>
          </a:stretch>
        </p:blipFill>
        <p:spPr bwMode="auto">
          <a:xfrm>
            <a:off x="6262799" y="3933056"/>
            <a:ext cx="2478606" cy="2160240"/>
          </a:xfrm>
          <a:prstGeom prst="rect">
            <a:avLst/>
          </a:prstGeom>
          <a:noFill/>
        </p:spPr>
      </p:pic>
      <p:pic>
        <p:nvPicPr>
          <p:cNvPr id="35844" name="Picture 4" descr="C:\Users\Admin\Pictures\0a68139c020b4d8a8893a6c8e04cac7f.jpg"/>
          <p:cNvPicPr>
            <a:picLocks noChangeAspect="1" noChangeArrowheads="1"/>
          </p:cNvPicPr>
          <p:nvPr/>
        </p:nvPicPr>
        <p:blipFill>
          <a:blip r:embed="rId5" cstate="print"/>
          <a:srcRect/>
          <a:stretch>
            <a:fillRect/>
          </a:stretch>
        </p:blipFill>
        <p:spPr bwMode="auto">
          <a:xfrm>
            <a:off x="6516216" y="1988840"/>
            <a:ext cx="1971773" cy="166286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81092" y="2332065"/>
            <a:ext cx="3672408" cy="3785652"/>
          </a:xfrm>
          <a:prstGeom prst="rect">
            <a:avLst/>
          </a:prstGeom>
        </p:spPr>
        <p:txBody>
          <a:bodyPr wrap="square">
            <a:spAutoFit/>
          </a:bodyPr>
          <a:lstStyle/>
          <a:p>
            <a:pPr algn="ctr"/>
            <a:r>
              <a:rPr lang="ru-RU" sz="2400" dirty="0" smtClean="0">
                <a:solidFill>
                  <a:srgbClr val="002060"/>
                </a:solidFill>
              </a:rPr>
              <a:t>  Чтобы кукла перестала быть просто тряпичной игрушкой, а стала по-настоящему сильным оберегом, её нужно активировать. Для этого в процессе изготовления необходимо читать специальные древние заговоры.</a:t>
            </a:r>
          </a:p>
        </p:txBody>
      </p:sp>
      <p:sp>
        <p:nvSpPr>
          <p:cNvPr id="3" name="Заголовок 2"/>
          <p:cNvSpPr>
            <a:spLocks noGrp="1"/>
          </p:cNvSpPr>
          <p:nvPr>
            <p:ph type="title"/>
          </p:nvPr>
        </p:nvSpPr>
        <p:spPr>
          <a:xfrm>
            <a:off x="2555776" y="476672"/>
            <a:ext cx="5760640" cy="1872208"/>
          </a:xfrm>
        </p:spPr>
        <p:txBody>
          <a:bodyPr>
            <a:normAutofit/>
          </a:bodyPr>
          <a:lstStyle/>
          <a:p>
            <a:r>
              <a:rPr lang="ru-RU" i="1" dirty="0" smtClean="0">
                <a:solidFill>
                  <a:srgbClr val="C00000"/>
                </a:solidFill>
                <a:effectLst>
                  <a:outerShdw blurRad="38100" dist="38100" dir="2700000" algn="tl">
                    <a:srgbClr val="000000">
                      <a:alpha val="43137"/>
                    </a:srgbClr>
                  </a:outerShdw>
                </a:effectLst>
              </a:rPr>
              <a:t>Как активировать   куклу-оберег</a:t>
            </a:r>
          </a:p>
        </p:txBody>
      </p:sp>
      <p:pic>
        <p:nvPicPr>
          <p:cNvPr id="6" name="Picture 2" descr="C:\Users\Admin\Pictures\image.png"/>
          <p:cNvPicPr>
            <a:picLocks noChangeAspect="1" noChangeArrowheads="1"/>
          </p:cNvPicPr>
          <p:nvPr/>
        </p:nvPicPr>
        <p:blipFill>
          <a:blip r:embed="rId2" cstate="print"/>
          <a:stretch>
            <a:fillRect/>
          </a:stretch>
        </p:blipFill>
        <p:spPr bwMode="auto">
          <a:xfrm>
            <a:off x="611560" y="2996952"/>
            <a:ext cx="1769532" cy="1584176"/>
          </a:xfrm>
          <a:prstGeom prst="rect">
            <a:avLst/>
          </a:prstGeom>
          <a:noFill/>
        </p:spPr>
      </p:pic>
      <p:pic>
        <p:nvPicPr>
          <p:cNvPr id="30722" name="Picture 2" descr="C:\Users\Admin\Pictures\ekWi7Snz2nY.jpg"/>
          <p:cNvPicPr>
            <a:picLocks noChangeAspect="1" noChangeArrowheads="1"/>
          </p:cNvPicPr>
          <p:nvPr/>
        </p:nvPicPr>
        <p:blipFill>
          <a:blip r:embed="rId3" cstate="print"/>
          <a:srcRect/>
          <a:stretch>
            <a:fillRect/>
          </a:stretch>
        </p:blipFill>
        <p:spPr bwMode="auto">
          <a:xfrm>
            <a:off x="6084168" y="2492896"/>
            <a:ext cx="2481610" cy="3744416"/>
          </a:xfrm>
          <a:prstGeom prst="rect">
            <a:avLst/>
          </a:prstGeom>
          <a:noFill/>
        </p:spPr>
      </p:pic>
      <p:pic>
        <p:nvPicPr>
          <p:cNvPr id="9" name="Picture 3" descr="C:\Users\Admin\Pictures\camomile_PNG672.png"/>
          <p:cNvPicPr>
            <a:picLocks noChangeAspect="1" noChangeArrowheads="1"/>
          </p:cNvPicPr>
          <p:nvPr/>
        </p:nvPicPr>
        <p:blipFill>
          <a:blip r:embed="rId4" cstate="print"/>
          <a:srcRect/>
          <a:stretch>
            <a:fillRect/>
          </a:stretch>
        </p:blipFill>
        <p:spPr bwMode="auto">
          <a:xfrm>
            <a:off x="179512" y="4581128"/>
            <a:ext cx="2365977" cy="1656184"/>
          </a:xfrm>
          <a:prstGeom prst="rect">
            <a:avLst/>
          </a:prstGeom>
          <a:noFill/>
        </p:spPr>
      </p:pic>
    </p:spTree>
    <p:extLst>
      <p:ext uri="{BB962C8B-B14F-4D97-AF65-F5344CB8AC3E}">
        <p14:creationId xmlns:p14="http://schemas.microsoft.com/office/powerpoint/2010/main" val="1504503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5776" y="274638"/>
            <a:ext cx="6131024" cy="2002234"/>
          </a:xfrm>
        </p:spPr>
        <p:txBody>
          <a:bodyPr>
            <a:normAutofit/>
          </a:bodyPr>
          <a:lstStyle/>
          <a:p>
            <a:r>
              <a:rPr lang="ru-RU" i="1" dirty="0" smtClean="0">
                <a:solidFill>
                  <a:srgbClr val="C00000"/>
                </a:solidFill>
                <a:effectLst>
                  <a:outerShdw blurRad="38100" dist="38100" dir="2700000" algn="tl">
                    <a:srgbClr val="000000">
                      <a:alpha val="43137"/>
                    </a:srgbClr>
                  </a:outerShdw>
                </a:effectLst>
              </a:rPr>
              <a:t>За здоровьем обращаются к </a:t>
            </a:r>
            <a:r>
              <a:rPr lang="ru-RU" i="1" dirty="0" err="1" smtClean="0">
                <a:solidFill>
                  <a:srgbClr val="C00000"/>
                </a:solidFill>
                <a:effectLst>
                  <a:outerShdw blurRad="38100" dist="38100" dir="2700000" algn="tl">
                    <a:srgbClr val="000000">
                      <a:alpha val="43137"/>
                    </a:srgbClr>
                  </a:outerShdw>
                </a:effectLst>
              </a:rPr>
              <a:t>Макоши</a:t>
            </a:r>
            <a:r>
              <a:rPr lang="ru-RU" i="1" dirty="0" smtClean="0">
                <a:solidFill>
                  <a:srgbClr val="C00000"/>
                </a:solidFill>
                <a:effectLst>
                  <a:outerShdw blurRad="38100" dist="38100" dir="2700000" algn="tl">
                    <a:srgbClr val="000000">
                      <a:alpha val="43137"/>
                    </a:srgbClr>
                  </a:outerShdw>
                </a:effectLst>
              </a:rPr>
              <a:t>.</a:t>
            </a:r>
          </a:p>
        </p:txBody>
      </p:sp>
      <p:sp>
        <p:nvSpPr>
          <p:cNvPr id="3" name="Содержимое 2"/>
          <p:cNvSpPr>
            <a:spLocks noGrp="1"/>
          </p:cNvSpPr>
          <p:nvPr>
            <p:ph idx="1"/>
          </p:nvPr>
        </p:nvSpPr>
        <p:spPr>
          <a:xfrm>
            <a:off x="2411760" y="2348880"/>
            <a:ext cx="3312368" cy="3777283"/>
          </a:xfrm>
        </p:spPr>
        <p:txBody>
          <a:bodyPr>
            <a:normAutofit fontScale="70000" lnSpcReduction="20000"/>
          </a:bodyPr>
          <a:lstStyle/>
          <a:p>
            <a:pPr algn="just">
              <a:buNone/>
            </a:pPr>
            <a:r>
              <a:rPr lang="ru-RU" dirty="0" smtClean="0"/>
              <a:t>	</a:t>
            </a:r>
            <a:r>
              <a:rPr lang="ru-RU" dirty="0" smtClean="0">
                <a:solidFill>
                  <a:srgbClr val="002060"/>
                </a:solidFill>
              </a:rPr>
              <a:t>«Государыня, </a:t>
            </a:r>
            <a:r>
              <a:rPr lang="ru-RU" dirty="0" err="1" smtClean="0">
                <a:solidFill>
                  <a:srgbClr val="002060"/>
                </a:solidFill>
              </a:rPr>
              <a:t>Макошь</a:t>
            </a:r>
            <a:r>
              <a:rPr lang="ru-RU" dirty="0" smtClean="0">
                <a:solidFill>
                  <a:srgbClr val="002060"/>
                </a:solidFill>
              </a:rPr>
              <a:t> матушка, мать небесная, Богородица. Ты мать </a:t>
            </a:r>
            <a:r>
              <a:rPr lang="ru-RU" dirty="0" err="1" smtClean="0">
                <a:solidFill>
                  <a:srgbClr val="002060"/>
                </a:solidFill>
              </a:rPr>
              <a:t>Рожаница</a:t>
            </a:r>
            <a:r>
              <a:rPr lang="ru-RU" dirty="0" smtClean="0">
                <a:solidFill>
                  <a:srgbClr val="002060"/>
                </a:solidFill>
              </a:rPr>
              <a:t>, </a:t>
            </a:r>
            <a:r>
              <a:rPr lang="ru-RU" dirty="0" err="1" smtClean="0">
                <a:solidFill>
                  <a:srgbClr val="002060"/>
                </a:solidFill>
              </a:rPr>
              <a:t>Сварога</a:t>
            </a:r>
            <a:r>
              <a:rPr lang="ru-RU" dirty="0" smtClean="0">
                <a:solidFill>
                  <a:srgbClr val="002060"/>
                </a:solidFill>
              </a:rPr>
              <a:t> сестрица! Даруй нам удачу, без татей и плачу! Дай здравия чадам (имена) великим и малым. Ныне и присно и от круга до круга! </a:t>
            </a:r>
            <a:r>
              <a:rPr lang="ru-RU" dirty="0" err="1" smtClean="0">
                <a:solidFill>
                  <a:srgbClr val="002060"/>
                </a:solidFill>
              </a:rPr>
              <a:t>Тако</a:t>
            </a:r>
            <a:r>
              <a:rPr lang="ru-RU" dirty="0" smtClean="0">
                <a:solidFill>
                  <a:srgbClr val="002060"/>
                </a:solidFill>
              </a:rPr>
              <a:t> </a:t>
            </a:r>
            <a:r>
              <a:rPr lang="ru-RU" dirty="0" err="1" smtClean="0">
                <a:solidFill>
                  <a:srgbClr val="002060"/>
                </a:solidFill>
              </a:rPr>
              <a:t>бысть</a:t>
            </a:r>
            <a:r>
              <a:rPr lang="ru-RU" dirty="0" smtClean="0">
                <a:solidFill>
                  <a:srgbClr val="002060"/>
                </a:solidFill>
              </a:rPr>
              <a:t>, </a:t>
            </a:r>
            <a:r>
              <a:rPr lang="ru-RU" dirty="0" err="1" smtClean="0">
                <a:solidFill>
                  <a:srgbClr val="002060"/>
                </a:solidFill>
              </a:rPr>
              <a:t>тако</a:t>
            </a:r>
            <a:r>
              <a:rPr lang="ru-RU" dirty="0" smtClean="0">
                <a:solidFill>
                  <a:srgbClr val="002060"/>
                </a:solidFill>
              </a:rPr>
              <a:t> </a:t>
            </a:r>
            <a:r>
              <a:rPr lang="ru-RU" dirty="0" err="1" smtClean="0">
                <a:solidFill>
                  <a:srgbClr val="002060"/>
                </a:solidFill>
              </a:rPr>
              <a:t>еси</a:t>
            </a:r>
            <a:r>
              <a:rPr lang="ru-RU" dirty="0" smtClean="0">
                <a:solidFill>
                  <a:srgbClr val="002060"/>
                </a:solidFill>
              </a:rPr>
              <a:t>, </a:t>
            </a:r>
            <a:r>
              <a:rPr lang="ru-RU" dirty="0" err="1" smtClean="0">
                <a:solidFill>
                  <a:srgbClr val="002060"/>
                </a:solidFill>
              </a:rPr>
              <a:t>тако</a:t>
            </a:r>
            <a:r>
              <a:rPr lang="ru-RU" dirty="0" smtClean="0">
                <a:solidFill>
                  <a:srgbClr val="002060"/>
                </a:solidFill>
              </a:rPr>
              <a:t> буди!»</a:t>
            </a:r>
          </a:p>
          <a:p>
            <a:pPr algn="just"/>
            <a:endParaRPr lang="ru-RU" dirty="0">
              <a:solidFill>
                <a:srgbClr val="002060"/>
              </a:solidFill>
            </a:endParaRPr>
          </a:p>
        </p:txBody>
      </p:sp>
      <p:pic>
        <p:nvPicPr>
          <p:cNvPr id="5" name="Picture 2" descr="C:\Users\Admin\Pictures\image.png"/>
          <p:cNvPicPr>
            <a:picLocks noChangeAspect="1" noChangeArrowheads="1"/>
          </p:cNvPicPr>
          <p:nvPr/>
        </p:nvPicPr>
        <p:blipFill>
          <a:blip r:embed="rId2" cstate="print"/>
          <a:stretch>
            <a:fillRect/>
          </a:stretch>
        </p:blipFill>
        <p:spPr bwMode="auto">
          <a:xfrm>
            <a:off x="683568" y="3068960"/>
            <a:ext cx="1584175" cy="1418235"/>
          </a:xfrm>
          <a:prstGeom prst="rect">
            <a:avLst/>
          </a:prstGeom>
          <a:noFill/>
        </p:spPr>
      </p:pic>
      <p:pic>
        <p:nvPicPr>
          <p:cNvPr id="6" name="Picture 2" descr="C:\Users\Admin\Pictures\lQwY9qJGmIA.jpg"/>
          <p:cNvPicPr>
            <a:picLocks noChangeAspect="1" noChangeArrowheads="1"/>
          </p:cNvPicPr>
          <p:nvPr/>
        </p:nvPicPr>
        <p:blipFill>
          <a:blip r:embed="rId3" cstate="print"/>
          <a:srcRect/>
          <a:stretch>
            <a:fillRect/>
          </a:stretch>
        </p:blipFill>
        <p:spPr bwMode="auto">
          <a:xfrm>
            <a:off x="5868144" y="3356992"/>
            <a:ext cx="2643118" cy="2808312"/>
          </a:xfrm>
          <a:prstGeom prst="rect">
            <a:avLst/>
          </a:prstGeom>
          <a:noFill/>
        </p:spPr>
      </p:pic>
      <p:pic>
        <p:nvPicPr>
          <p:cNvPr id="7" name="Picture 3" descr="C:\Users\Admin\Pictures\camomile_PNG672.png"/>
          <p:cNvPicPr>
            <a:picLocks noChangeAspect="1" noChangeArrowheads="1"/>
          </p:cNvPicPr>
          <p:nvPr/>
        </p:nvPicPr>
        <p:blipFill>
          <a:blip r:embed="rId4" cstate="print"/>
          <a:srcRect/>
          <a:stretch>
            <a:fillRect/>
          </a:stretch>
        </p:blipFill>
        <p:spPr bwMode="auto">
          <a:xfrm>
            <a:off x="179512" y="4581128"/>
            <a:ext cx="2365977" cy="1656184"/>
          </a:xfrm>
          <a:prstGeom prst="rect">
            <a:avLst/>
          </a:prstGeom>
          <a:noFill/>
        </p:spPr>
      </p:pic>
    </p:spTree>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2915816" y="620688"/>
            <a:ext cx="4968552" cy="1800200"/>
          </a:xfrm>
        </p:spPr>
        <p:txBody>
          <a:bodyPr/>
          <a:lstStyle/>
          <a:p>
            <a:r>
              <a:rPr lang="ru-RU" i="1" dirty="0" smtClean="0">
                <a:solidFill>
                  <a:srgbClr val="C00000"/>
                </a:solidFill>
                <a:effectLst>
                  <a:outerShdw blurRad="38100" dist="38100" dir="2700000" algn="tl">
                    <a:srgbClr val="000000">
                      <a:alpha val="43137"/>
                    </a:srgbClr>
                  </a:outerShdw>
                </a:effectLst>
              </a:rPr>
              <a:t>Счастье просят у Лады.</a:t>
            </a:r>
            <a:endParaRPr lang="ru-RU" i="1" dirty="0">
              <a:solidFill>
                <a:srgbClr val="C0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123728" y="1916832"/>
            <a:ext cx="4320480" cy="4464496"/>
          </a:xfrm>
        </p:spPr>
        <p:txBody>
          <a:bodyPr>
            <a:normAutofit fontScale="77500" lnSpcReduction="20000"/>
          </a:bodyPr>
          <a:lstStyle/>
          <a:p>
            <a:pPr>
              <a:buNone/>
            </a:pPr>
            <a:r>
              <a:rPr lang="ru-RU" dirty="0" smtClean="0"/>
              <a:t>	</a:t>
            </a:r>
          </a:p>
          <a:p>
            <a:pPr algn="just">
              <a:buNone/>
            </a:pPr>
            <a:r>
              <a:rPr lang="ru-RU" dirty="0" smtClean="0"/>
              <a:t>	</a:t>
            </a:r>
            <a:r>
              <a:rPr lang="ru-RU" dirty="0" smtClean="0">
                <a:solidFill>
                  <a:srgbClr val="002060"/>
                </a:solidFill>
              </a:rPr>
              <a:t>«Ой ты Лада матушка, матерь </a:t>
            </a:r>
            <a:r>
              <a:rPr lang="ru-RU" dirty="0" err="1" smtClean="0">
                <a:solidFill>
                  <a:srgbClr val="002060"/>
                </a:solidFill>
              </a:rPr>
              <a:t>Сва</a:t>
            </a:r>
            <a:r>
              <a:rPr lang="ru-RU" dirty="0" smtClean="0">
                <a:solidFill>
                  <a:srgbClr val="002060"/>
                </a:solidFill>
              </a:rPr>
              <a:t> (небесная) пречистая! Не </a:t>
            </a:r>
            <a:r>
              <a:rPr lang="ru-RU" dirty="0" err="1" smtClean="0">
                <a:solidFill>
                  <a:srgbClr val="002060"/>
                </a:solidFill>
              </a:rPr>
              <a:t>остави</a:t>
            </a:r>
            <a:r>
              <a:rPr lang="ru-RU" dirty="0" smtClean="0">
                <a:solidFill>
                  <a:srgbClr val="002060"/>
                </a:solidFill>
              </a:rPr>
              <a:t> нас без любви и </a:t>
            </a:r>
            <a:r>
              <a:rPr lang="ru-RU" dirty="0" err="1" smtClean="0">
                <a:solidFill>
                  <a:srgbClr val="002060"/>
                </a:solidFill>
              </a:rPr>
              <a:t>счастия</a:t>
            </a:r>
            <a:r>
              <a:rPr lang="ru-RU" dirty="0" smtClean="0">
                <a:solidFill>
                  <a:srgbClr val="002060"/>
                </a:solidFill>
              </a:rPr>
              <a:t>! Благодать свою ниспошли на нас, яко и мы чтим и славим тебя. Ныне и присно и от круга до круга! </a:t>
            </a:r>
            <a:r>
              <a:rPr lang="ru-RU" dirty="0" err="1" smtClean="0">
                <a:solidFill>
                  <a:srgbClr val="002060"/>
                </a:solidFill>
              </a:rPr>
              <a:t>Тако</a:t>
            </a:r>
            <a:r>
              <a:rPr lang="ru-RU" dirty="0" smtClean="0">
                <a:solidFill>
                  <a:srgbClr val="002060"/>
                </a:solidFill>
              </a:rPr>
              <a:t> </a:t>
            </a:r>
            <a:r>
              <a:rPr lang="ru-RU" dirty="0" err="1" smtClean="0">
                <a:solidFill>
                  <a:srgbClr val="002060"/>
                </a:solidFill>
              </a:rPr>
              <a:t>бысть</a:t>
            </a:r>
            <a:r>
              <a:rPr lang="ru-RU" dirty="0" smtClean="0">
                <a:solidFill>
                  <a:srgbClr val="002060"/>
                </a:solidFill>
              </a:rPr>
              <a:t>, </a:t>
            </a:r>
            <a:r>
              <a:rPr lang="ru-RU" dirty="0" err="1" smtClean="0">
                <a:solidFill>
                  <a:srgbClr val="002060"/>
                </a:solidFill>
              </a:rPr>
              <a:t>тако</a:t>
            </a:r>
            <a:r>
              <a:rPr lang="ru-RU" dirty="0" smtClean="0">
                <a:solidFill>
                  <a:srgbClr val="002060"/>
                </a:solidFill>
              </a:rPr>
              <a:t> если, </a:t>
            </a:r>
            <a:r>
              <a:rPr lang="ru-RU" dirty="0" err="1" smtClean="0">
                <a:solidFill>
                  <a:srgbClr val="002060"/>
                </a:solidFill>
              </a:rPr>
              <a:t>тако</a:t>
            </a:r>
            <a:r>
              <a:rPr lang="ru-RU" dirty="0" smtClean="0">
                <a:solidFill>
                  <a:srgbClr val="002060"/>
                </a:solidFill>
              </a:rPr>
              <a:t> буди! До скончания времён, пока светит нам Ярило солнце.»</a:t>
            </a:r>
          </a:p>
        </p:txBody>
      </p:sp>
      <p:pic>
        <p:nvPicPr>
          <p:cNvPr id="8" name="Picture 2" descr="C:\Users\Admin\Pictures\image.png"/>
          <p:cNvPicPr>
            <a:picLocks noChangeAspect="1" noChangeArrowheads="1"/>
          </p:cNvPicPr>
          <p:nvPr/>
        </p:nvPicPr>
        <p:blipFill>
          <a:blip r:embed="rId2" cstate="print"/>
          <a:stretch>
            <a:fillRect/>
          </a:stretch>
        </p:blipFill>
        <p:spPr bwMode="auto">
          <a:xfrm>
            <a:off x="467544" y="2852936"/>
            <a:ext cx="2054531" cy="1839322"/>
          </a:xfrm>
          <a:prstGeom prst="rect">
            <a:avLst/>
          </a:prstGeom>
          <a:noFill/>
        </p:spPr>
      </p:pic>
      <p:pic>
        <p:nvPicPr>
          <p:cNvPr id="2051" name="Picture 3" descr="C:\Users\Admin\Pictures\tm4q8bvk374.jpg"/>
          <p:cNvPicPr>
            <a:picLocks noChangeAspect="1" noChangeArrowheads="1"/>
          </p:cNvPicPr>
          <p:nvPr/>
        </p:nvPicPr>
        <p:blipFill>
          <a:blip r:embed="rId3" cstate="print"/>
          <a:srcRect/>
          <a:stretch>
            <a:fillRect/>
          </a:stretch>
        </p:blipFill>
        <p:spPr bwMode="auto">
          <a:xfrm>
            <a:off x="6506538" y="4005064"/>
            <a:ext cx="2076225" cy="2160240"/>
          </a:xfrm>
          <a:prstGeom prst="rect">
            <a:avLst/>
          </a:prstGeom>
          <a:noFill/>
        </p:spPr>
      </p:pic>
      <p:pic>
        <p:nvPicPr>
          <p:cNvPr id="10" name="Picture 3" descr="C:\Users\Admin\Pictures\camomile_PNG672.png"/>
          <p:cNvPicPr>
            <a:picLocks noChangeAspect="1" noChangeArrowheads="1"/>
          </p:cNvPicPr>
          <p:nvPr/>
        </p:nvPicPr>
        <p:blipFill>
          <a:blip r:embed="rId4" cstate="print"/>
          <a:srcRect/>
          <a:stretch>
            <a:fillRect/>
          </a:stretch>
        </p:blipFill>
        <p:spPr bwMode="auto">
          <a:xfrm>
            <a:off x="179512" y="4581128"/>
            <a:ext cx="2365977" cy="1656184"/>
          </a:xfrm>
          <a:prstGeom prst="rect">
            <a:avLst/>
          </a:prstGeom>
          <a:noFill/>
        </p:spPr>
      </p:pic>
    </p:spTree>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3768" y="692696"/>
            <a:ext cx="6203032" cy="1656184"/>
          </a:xfrm>
        </p:spPr>
        <p:txBody>
          <a:bodyPr>
            <a:normAutofit fontScale="90000"/>
          </a:bodyPr>
          <a:lstStyle/>
          <a:p>
            <a:r>
              <a:rPr lang="ru-RU" i="1" dirty="0" smtClean="0">
                <a:solidFill>
                  <a:srgbClr val="C00000"/>
                </a:solidFill>
                <a:effectLst>
                  <a:outerShdw blurRad="38100" dist="38100" dir="2700000" algn="tl">
                    <a:srgbClr val="000000">
                      <a:alpha val="43137"/>
                    </a:srgbClr>
                  </a:outerShdw>
                </a:effectLst>
              </a:rPr>
              <a:t>За здоровым потомством — к </a:t>
            </a:r>
            <a:r>
              <a:rPr lang="ru-RU" i="1" dirty="0" err="1" smtClean="0">
                <a:solidFill>
                  <a:srgbClr val="C00000"/>
                </a:solidFill>
                <a:effectLst>
                  <a:outerShdw blurRad="38100" dist="38100" dir="2700000" algn="tl">
                    <a:srgbClr val="000000">
                      <a:alpha val="43137"/>
                    </a:srgbClr>
                  </a:outerShdw>
                </a:effectLst>
              </a:rPr>
              <a:t>Рожанице</a:t>
            </a:r>
            <a:r>
              <a:rPr lang="ru-RU" i="1" dirty="0" smtClean="0">
                <a:solidFill>
                  <a:srgbClr val="C00000"/>
                </a:solidFill>
                <a:effectLst>
                  <a:outerShdw blurRad="38100" dist="38100" dir="2700000" algn="tl">
                    <a:srgbClr val="000000">
                      <a:alpha val="43137"/>
                    </a:srgbClr>
                  </a:outerShdw>
                </a:effectLst>
              </a:rPr>
              <a:t>.</a:t>
            </a:r>
            <a:endParaRPr lang="ru-RU" i="1" dirty="0">
              <a:solidFill>
                <a:srgbClr val="C0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267744" y="2060848"/>
            <a:ext cx="4104456" cy="4065315"/>
          </a:xfrm>
        </p:spPr>
        <p:txBody>
          <a:bodyPr>
            <a:normAutofit fontScale="70000" lnSpcReduction="20000"/>
          </a:bodyPr>
          <a:lstStyle/>
          <a:p>
            <a:pPr>
              <a:buNone/>
            </a:pPr>
            <a:r>
              <a:rPr lang="ru-RU" dirty="0" smtClean="0"/>
              <a:t>	</a:t>
            </a:r>
          </a:p>
          <a:p>
            <a:pPr algn="just">
              <a:buNone/>
            </a:pPr>
            <a:r>
              <a:rPr lang="ru-RU" dirty="0" smtClean="0"/>
              <a:t>	</a:t>
            </a:r>
            <a:r>
              <a:rPr lang="ru-RU" dirty="0" smtClean="0">
                <a:solidFill>
                  <a:srgbClr val="002060"/>
                </a:solidFill>
              </a:rPr>
              <a:t>«Мать </a:t>
            </a:r>
            <a:r>
              <a:rPr lang="ru-RU" dirty="0" err="1" smtClean="0">
                <a:solidFill>
                  <a:srgbClr val="002060"/>
                </a:solidFill>
              </a:rPr>
              <a:t>Рожаница</a:t>
            </a:r>
            <a:r>
              <a:rPr lang="ru-RU" dirty="0" smtClean="0">
                <a:solidFill>
                  <a:srgbClr val="002060"/>
                </a:solidFill>
              </a:rPr>
              <a:t>, Рода сестрица, услышь ты глаголы наши, прими бескровные </a:t>
            </a:r>
            <a:r>
              <a:rPr lang="ru-RU" dirty="0" err="1" smtClean="0">
                <a:solidFill>
                  <a:srgbClr val="002060"/>
                </a:solidFill>
              </a:rPr>
              <a:t>требные</a:t>
            </a:r>
            <a:r>
              <a:rPr lang="ru-RU" dirty="0" smtClean="0">
                <a:solidFill>
                  <a:srgbClr val="002060"/>
                </a:solidFill>
              </a:rPr>
              <a:t> дары наши, даруй здравое потомство всем родам нашим. Дабы никогда не прервалась вечная родовая нить наша. Для тебя Великую славу воспеваем и в хоромы наши тебя призываем. Ныне и присно и от круга до круга! </a:t>
            </a:r>
            <a:r>
              <a:rPr lang="ru-RU" dirty="0" err="1" smtClean="0">
                <a:solidFill>
                  <a:srgbClr val="002060"/>
                </a:solidFill>
              </a:rPr>
              <a:t>Тако</a:t>
            </a:r>
            <a:r>
              <a:rPr lang="ru-RU" dirty="0" smtClean="0">
                <a:solidFill>
                  <a:srgbClr val="002060"/>
                </a:solidFill>
              </a:rPr>
              <a:t> </a:t>
            </a:r>
            <a:r>
              <a:rPr lang="ru-RU" dirty="0" err="1" smtClean="0">
                <a:solidFill>
                  <a:srgbClr val="002060"/>
                </a:solidFill>
              </a:rPr>
              <a:t>бысть</a:t>
            </a:r>
            <a:r>
              <a:rPr lang="ru-RU" dirty="0" smtClean="0">
                <a:solidFill>
                  <a:srgbClr val="002060"/>
                </a:solidFill>
              </a:rPr>
              <a:t>, таки </a:t>
            </a:r>
            <a:r>
              <a:rPr lang="ru-RU" dirty="0" err="1" smtClean="0">
                <a:solidFill>
                  <a:srgbClr val="002060"/>
                </a:solidFill>
              </a:rPr>
              <a:t>еси</a:t>
            </a:r>
            <a:r>
              <a:rPr lang="ru-RU" dirty="0" smtClean="0">
                <a:solidFill>
                  <a:srgbClr val="002060"/>
                </a:solidFill>
              </a:rPr>
              <a:t>, </a:t>
            </a:r>
            <a:r>
              <a:rPr lang="ru-RU" dirty="0" err="1" smtClean="0">
                <a:solidFill>
                  <a:srgbClr val="002060"/>
                </a:solidFill>
              </a:rPr>
              <a:t>тако</a:t>
            </a:r>
            <a:r>
              <a:rPr lang="ru-RU" dirty="0" smtClean="0">
                <a:solidFill>
                  <a:srgbClr val="002060"/>
                </a:solidFill>
              </a:rPr>
              <a:t> буди!»</a:t>
            </a:r>
          </a:p>
          <a:p>
            <a:pPr algn="just"/>
            <a:endParaRPr lang="ru-RU" dirty="0">
              <a:solidFill>
                <a:srgbClr val="002060"/>
              </a:solidFill>
            </a:endParaRPr>
          </a:p>
        </p:txBody>
      </p:sp>
      <p:pic>
        <p:nvPicPr>
          <p:cNvPr id="5" name="Picture 2" descr="C:\Users\Admin\Pictures\image.png"/>
          <p:cNvPicPr>
            <a:picLocks noChangeAspect="1" noChangeArrowheads="1"/>
          </p:cNvPicPr>
          <p:nvPr/>
        </p:nvPicPr>
        <p:blipFill>
          <a:blip r:embed="rId2" cstate="print"/>
          <a:stretch>
            <a:fillRect/>
          </a:stretch>
        </p:blipFill>
        <p:spPr bwMode="auto">
          <a:xfrm>
            <a:off x="395536" y="2708920"/>
            <a:ext cx="1930398" cy="1728192"/>
          </a:xfrm>
          <a:prstGeom prst="rect">
            <a:avLst/>
          </a:prstGeom>
          <a:noFill/>
        </p:spPr>
      </p:pic>
      <p:pic>
        <p:nvPicPr>
          <p:cNvPr id="4099" name="Picture 3" descr="C:\Users\Admin\Pictures\2EZjqXb15Hc.jpg"/>
          <p:cNvPicPr>
            <a:picLocks noChangeAspect="1" noChangeArrowheads="1"/>
          </p:cNvPicPr>
          <p:nvPr/>
        </p:nvPicPr>
        <p:blipFill>
          <a:blip r:embed="rId3" cstate="print"/>
          <a:srcRect/>
          <a:stretch>
            <a:fillRect/>
          </a:stretch>
        </p:blipFill>
        <p:spPr bwMode="auto">
          <a:xfrm>
            <a:off x="6516216" y="3333194"/>
            <a:ext cx="2125215" cy="2832110"/>
          </a:xfrm>
          <a:prstGeom prst="rect">
            <a:avLst/>
          </a:prstGeom>
          <a:noFill/>
        </p:spPr>
      </p:pic>
      <p:pic>
        <p:nvPicPr>
          <p:cNvPr id="8" name="Picture 3" descr="C:\Users\Admin\Pictures\camomile_PNG672.png"/>
          <p:cNvPicPr>
            <a:picLocks noChangeAspect="1" noChangeArrowheads="1"/>
          </p:cNvPicPr>
          <p:nvPr/>
        </p:nvPicPr>
        <p:blipFill>
          <a:blip r:embed="rId4" cstate="print"/>
          <a:srcRect/>
          <a:stretch>
            <a:fillRect/>
          </a:stretch>
        </p:blipFill>
        <p:spPr bwMode="auto">
          <a:xfrm>
            <a:off x="179512" y="4581128"/>
            <a:ext cx="2365977" cy="165618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3768" y="548680"/>
            <a:ext cx="6203032" cy="2016224"/>
          </a:xfrm>
        </p:spPr>
        <p:txBody>
          <a:bodyPr>
            <a:normAutofit/>
          </a:bodyPr>
          <a:lstStyle/>
          <a:p>
            <a:r>
              <a:rPr lang="ru-RU" i="1" dirty="0" smtClean="0">
                <a:solidFill>
                  <a:srgbClr val="C00000"/>
                </a:solidFill>
                <a:effectLst>
                  <a:outerShdw blurRad="38100" dist="38100" dir="2700000" algn="tl">
                    <a:srgbClr val="000000">
                      <a:alpha val="43137"/>
                    </a:srgbClr>
                  </a:outerShdw>
                </a:effectLst>
              </a:rPr>
              <a:t>Как расстаться с куклой-оберегом</a:t>
            </a:r>
            <a:endParaRPr lang="ru-RU" i="1" dirty="0">
              <a:solidFill>
                <a:srgbClr val="C00000"/>
              </a:solidFill>
            </a:endParaRPr>
          </a:p>
        </p:txBody>
      </p:sp>
      <p:sp>
        <p:nvSpPr>
          <p:cNvPr id="3" name="Содержимое 2"/>
          <p:cNvSpPr>
            <a:spLocks noGrp="1"/>
          </p:cNvSpPr>
          <p:nvPr>
            <p:ph idx="1"/>
          </p:nvPr>
        </p:nvSpPr>
        <p:spPr>
          <a:xfrm>
            <a:off x="2123728" y="2564904"/>
            <a:ext cx="4464496" cy="3561259"/>
          </a:xfrm>
        </p:spPr>
        <p:txBody>
          <a:bodyPr>
            <a:normAutofit fontScale="85000" lnSpcReduction="10000"/>
          </a:bodyPr>
          <a:lstStyle/>
          <a:p>
            <a:pPr algn="just">
              <a:buNone/>
            </a:pPr>
            <a:r>
              <a:rPr lang="ru-RU" dirty="0" smtClean="0">
                <a:solidFill>
                  <a:srgbClr val="002060"/>
                </a:solidFill>
              </a:rPr>
              <a:t>	  Обычно кукольные обереги изготавливали на долгое время, а нередко и передавали через поколения. Но если кукла сильно износилась или попросту выполнила свою миссию, с ней необходимо расстаться.</a:t>
            </a:r>
          </a:p>
          <a:p>
            <a:pPr algn="just"/>
            <a:endParaRPr lang="ru-RU" dirty="0"/>
          </a:p>
        </p:txBody>
      </p:sp>
      <p:pic>
        <p:nvPicPr>
          <p:cNvPr id="29698" name="Picture 2" descr="C:\Users\Admin\Pictures\resize.jpg"/>
          <p:cNvPicPr>
            <a:picLocks noChangeAspect="1" noChangeArrowheads="1"/>
          </p:cNvPicPr>
          <p:nvPr/>
        </p:nvPicPr>
        <p:blipFill>
          <a:blip r:embed="rId2" cstate="print"/>
          <a:srcRect/>
          <a:stretch>
            <a:fillRect/>
          </a:stretch>
        </p:blipFill>
        <p:spPr bwMode="auto">
          <a:xfrm>
            <a:off x="6545249" y="3573016"/>
            <a:ext cx="2018915" cy="2520280"/>
          </a:xfrm>
          <a:prstGeom prst="rect">
            <a:avLst/>
          </a:prstGeom>
          <a:noFill/>
        </p:spPr>
      </p:pic>
      <p:pic>
        <p:nvPicPr>
          <p:cNvPr id="5" name="Picture 2" descr="C:\Users\Admin\Pictures\image.png"/>
          <p:cNvPicPr>
            <a:picLocks noChangeAspect="1" noChangeArrowheads="1"/>
          </p:cNvPicPr>
          <p:nvPr/>
        </p:nvPicPr>
        <p:blipFill>
          <a:blip r:embed="rId3" cstate="print"/>
          <a:stretch>
            <a:fillRect/>
          </a:stretch>
        </p:blipFill>
        <p:spPr bwMode="auto">
          <a:xfrm>
            <a:off x="395536" y="2852936"/>
            <a:ext cx="1944216" cy="1740562"/>
          </a:xfrm>
          <a:prstGeom prst="rect">
            <a:avLst/>
          </a:prstGeom>
          <a:noFill/>
        </p:spPr>
      </p:pic>
      <p:pic>
        <p:nvPicPr>
          <p:cNvPr id="6" name="Picture 3" descr="C:\Users\Admin\Pictures\camomile_PNG672.png"/>
          <p:cNvPicPr>
            <a:picLocks noChangeAspect="1" noChangeArrowheads="1"/>
          </p:cNvPicPr>
          <p:nvPr/>
        </p:nvPicPr>
        <p:blipFill>
          <a:blip r:embed="rId4" cstate="print"/>
          <a:srcRect/>
          <a:stretch>
            <a:fillRect/>
          </a:stretch>
        </p:blipFill>
        <p:spPr bwMode="auto">
          <a:xfrm>
            <a:off x="179513" y="4775550"/>
            <a:ext cx="2088232" cy="1461762"/>
          </a:xfrm>
          <a:prstGeom prst="rect">
            <a:avLst/>
          </a:prstGeom>
          <a:noFill/>
        </p:spPr>
      </p:pic>
    </p:spTree>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979712" y="836712"/>
            <a:ext cx="4896544" cy="5616624"/>
          </a:xfrm>
        </p:spPr>
        <p:txBody>
          <a:bodyPr>
            <a:normAutofit fontScale="62500" lnSpcReduction="20000"/>
          </a:bodyPr>
          <a:lstStyle/>
          <a:p>
            <a:pPr>
              <a:buNone/>
            </a:pPr>
            <a:r>
              <a:rPr lang="ru-RU" dirty="0" smtClean="0"/>
              <a:t>	</a:t>
            </a:r>
            <a:endParaRPr lang="ru-RU" dirty="0" smtClean="0">
              <a:solidFill>
                <a:srgbClr val="002060"/>
              </a:solidFill>
            </a:endParaRPr>
          </a:p>
          <a:p>
            <a:pPr>
              <a:buNone/>
            </a:pPr>
            <a:r>
              <a:rPr lang="ru-RU" dirty="0" smtClean="0">
                <a:solidFill>
                  <a:srgbClr val="002060"/>
                </a:solidFill>
              </a:rPr>
              <a:t>		Нужно мысленно попрощаться с куколкой, если от неё жалко избавляться, значит этот оберег ещё работает и разлучаться с ним рано;</a:t>
            </a:r>
          </a:p>
          <a:p>
            <a:pPr>
              <a:buNone/>
            </a:pPr>
            <a:r>
              <a:rPr lang="ru-RU" dirty="0" smtClean="0">
                <a:solidFill>
                  <a:srgbClr val="002060"/>
                </a:solidFill>
              </a:rPr>
              <a:t>		если в мыслях превалирует чувство благодарности, то время расставания определено верно;</a:t>
            </a:r>
          </a:p>
          <a:p>
            <a:pPr>
              <a:buNone/>
            </a:pPr>
            <a:r>
              <a:rPr lang="ru-RU" dirty="0" smtClean="0">
                <a:solidFill>
                  <a:srgbClr val="002060"/>
                </a:solidFill>
              </a:rPr>
              <a:t>		нельзя просто выбросить фигурку, нужно аккуратно разобрать ее на лоскутки и прочие составляющие части, без использования ножниц;</a:t>
            </a:r>
          </a:p>
          <a:p>
            <a:pPr>
              <a:buNone/>
            </a:pPr>
            <a:r>
              <a:rPr lang="ru-RU" dirty="0" smtClean="0">
                <a:solidFill>
                  <a:srgbClr val="002060"/>
                </a:solidFill>
              </a:rPr>
              <a:t>		все тряпочки и нитки необходимо сжечь, поскольку эти материалы пропитаны отрицательной энергетикой;</a:t>
            </a:r>
          </a:p>
          <a:p>
            <a:pPr>
              <a:buNone/>
            </a:pPr>
            <a:r>
              <a:rPr lang="ru-RU" dirty="0" smtClean="0">
                <a:solidFill>
                  <a:srgbClr val="002060"/>
                </a:solidFill>
              </a:rPr>
              <a:t>		в процессе сжигания стоит еще раз поблагодарить куклу и попрощаться с ней;</a:t>
            </a:r>
          </a:p>
          <a:p>
            <a:pPr>
              <a:buNone/>
            </a:pPr>
            <a:r>
              <a:rPr lang="ru-RU" dirty="0" smtClean="0">
                <a:solidFill>
                  <a:srgbClr val="002060"/>
                </a:solidFill>
              </a:rPr>
              <a:t>		пепел нужно развеять на природе.</a:t>
            </a:r>
          </a:p>
          <a:p>
            <a:pPr>
              <a:buNone/>
            </a:pPr>
            <a:r>
              <a:rPr lang="ru-RU" dirty="0" smtClean="0">
                <a:solidFill>
                  <a:srgbClr val="002060"/>
                </a:solidFill>
              </a:rPr>
              <a:t>	</a:t>
            </a:r>
            <a:endParaRPr lang="ru-RU" dirty="0"/>
          </a:p>
        </p:txBody>
      </p:sp>
      <p:pic>
        <p:nvPicPr>
          <p:cNvPr id="4" name="Picture 2" descr="C:\Users\Admin\Pictures\image.png"/>
          <p:cNvPicPr>
            <a:picLocks noChangeAspect="1" noChangeArrowheads="1"/>
          </p:cNvPicPr>
          <p:nvPr/>
        </p:nvPicPr>
        <p:blipFill>
          <a:blip r:embed="rId2" cstate="print"/>
          <a:stretch>
            <a:fillRect/>
          </a:stretch>
        </p:blipFill>
        <p:spPr bwMode="auto">
          <a:xfrm>
            <a:off x="611560" y="3140968"/>
            <a:ext cx="1643661" cy="1512168"/>
          </a:xfrm>
          <a:prstGeom prst="rect">
            <a:avLst/>
          </a:prstGeom>
          <a:noFill/>
        </p:spPr>
      </p:pic>
      <p:pic>
        <p:nvPicPr>
          <p:cNvPr id="5" name="Содержимое 3" descr="28f304cd2a648baa9f7431d96808e922.jpg"/>
          <p:cNvPicPr>
            <a:picLocks noChangeAspect="1"/>
          </p:cNvPicPr>
          <p:nvPr/>
        </p:nvPicPr>
        <p:blipFill>
          <a:blip r:embed="rId3" cstate="print"/>
          <a:stretch>
            <a:fillRect/>
          </a:stretch>
        </p:blipFill>
        <p:spPr>
          <a:xfrm>
            <a:off x="6876256" y="4005064"/>
            <a:ext cx="1780545" cy="2160240"/>
          </a:xfrm>
          <a:prstGeom prst="rect">
            <a:avLst/>
          </a:prstGeom>
        </p:spPr>
      </p:pic>
      <p:pic>
        <p:nvPicPr>
          <p:cNvPr id="6" name="Picture 3" descr="C:\Users\Admin\Pictures\camomile_PNG672.png"/>
          <p:cNvPicPr>
            <a:picLocks noChangeAspect="1" noChangeArrowheads="1"/>
          </p:cNvPicPr>
          <p:nvPr/>
        </p:nvPicPr>
        <p:blipFill>
          <a:blip r:embed="rId4" cstate="print"/>
          <a:srcRect/>
          <a:stretch>
            <a:fillRect/>
          </a:stretch>
        </p:blipFill>
        <p:spPr bwMode="auto">
          <a:xfrm>
            <a:off x="395536" y="4653136"/>
            <a:ext cx="1944215" cy="1360951"/>
          </a:xfrm>
          <a:prstGeom prst="rect">
            <a:avLst/>
          </a:prstGeom>
          <a:noFill/>
        </p:spPr>
      </p:pic>
    </p:spTree>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1800" y="1124744"/>
            <a:ext cx="5616624" cy="1512168"/>
          </a:xfrm>
        </p:spPr>
        <p:txBody>
          <a:bodyPr>
            <a:noAutofit/>
          </a:bodyPr>
          <a:lstStyle/>
          <a:p>
            <a:r>
              <a:rPr lang="ru-RU" sz="4000" i="1" dirty="0" smtClean="0">
                <a:solidFill>
                  <a:srgbClr val="FF0000"/>
                </a:solidFill>
                <a:effectLst>
                  <a:outerShdw blurRad="38100" dist="38100" dir="2700000" algn="tl">
                    <a:srgbClr val="000000">
                      <a:alpha val="43137"/>
                    </a:srgbClr>
                  </a:outerShdw>
                </a:effectLst>
              </a:rPr>
              <a:t>«Кто в куклы не играет, тот счастья не знает» - народная мудрость </a:t>
            </a:r>
            <a:endParaRPr lang="ru-RU" sz="4000" i="1" dirty="0">
              <a:solidFill>
                <a:srgbClr val="FF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763688" y="3212976"/>
            <a:ext cx="4752528" cy="3024336"/>
          </a:xfrm>
        </p:spPr>
        <p:txBody>
          <a:bodyPr>
            <a:normAutofit lnSpcReduction="10000"/>
          </a:bodyPr>
          <a:lstStyle/>
          <a:p>
            <a:pPr algn="ctr">
              <a:buNone/>
            </a:pPr>
            <a:r>
              <a:rPr lang="ru-RU" dirty="0" smtClean="0"/>
              <a:t>	</a:t>
            </a:r>
            <a:r>
              <a:rPr lang="ru-RU" sz="2800" dirty="0" smtClean="0">
                <a:solidFill>
                  <a:srgbClr val="002060"/>
                </a:solidFill>
              </a:rPr>
              <a:t>Русская кукла считается одним из самых загадочных символов России. Это не просто детская игрушка, это неотъемлемый атрибут древних обрядов.  </a:t>
            </a:r>
            <a:r>
              <a:rPr lang="ru-RU" dirty="0" smtClean="0">
                <a:solidFill>
                  <a:srgbClr val="002060"/>
                </a:solidFill>
              </a:rPr>
              <a:t> </a:t>
            </a:r>
            <a:endParaRPr lang="ru-RU" dirty="0">
              <a:solidFill>
                <a:srgbClr val="002060"/>
              </a:solidFill>
            </a:endParaRPr>
          </a:p>
        </p:txBody>
      </p:sp>
      <p:pic>
        <p:nvPicPr>
          <p:cNvPr id="4" name="Picture 2" descr="C:\Users\Admin\Pictures\image.png"/>
          <p:cNvPicPr>
            <a:picLocks noChangeAspect="1" noChangeArrowheads="1"/>
          </p:cNvPicPr>
          <p:nvPr/>
        </p:nvPicPr>
        <p:blipFill>
          <a:blip r:embed="rId2" cstate="print"/>
          <a:stretch>
            <a:fillRect/>
          </a:stretch>
        </p:blipFill>
        <p:spPr bwMode="auto">
          <a:xfrm>
            <a:off x="827584" y="3350029"/>
            <a:ext cx="1710432" cy="1540669"/>
          </a:xfrm>
          <a:prstGeom prst="rect">
            <a:avLst/>
          </a:prstGeom>
          <a:noFill/>
        </p:spPr>
      </p:pic>
      <p:pic>
        <p:nvPicPr>
          <p:cNvPr id="5" name="Picture 3" descr="C:\Users\Admin\Pictures\camomile_PNG672.png"/>
          <p:cNvPicPr>
            <a:picLocks noChangeAspect="1" noChangeArrowheads="1"/>
          </p:cNvPicPr>
          <p:nvPr/>
        </p:nvPicPr>
        <p:blipFill>
          <a:blip r:embed="rId3" cstate="print"/>
          <a:srcRect/>
          <a:stretch>
            <a:fillRect/>
          </a:stretch>
        </p:blipFill>
        <p:spPr bwMode="auto">
          <a:xfrm>
            <a:off x="179512" y="5085184"/>
            <a:ext cx="1851634" cy="1296144"/>
          </a:xfrm>
          <a:prstGeom prst="rect">
            <a:avLst/>
          </a:prstGeom>
          <a:noFill/>
        </p:spPr>
      </p:pic>
      <p:pic>
        <p:nvPicPr>
          <p:cNvPr id="7" name="Picture 3" descr="C:\Users\Admin\Pictures\s600.jpg"/>
          <p:cNvPicPr>
            <a:picLocks noChangeAspect="1" noChangeArrowheads="1"/>
          </p:cNvPicPr>
          <p:nvPr/>
        </p:nvPicPr>
        <p:blipFill>
          <a:blip r:embed="rId4" cstate="print"/>
          <a:srcRect/>
          <a:stretch>
            <a:fillRect/>
          </a:stretch>
        </p:blipFill>
        <p:spPr bwMode="auto">
          <a:xfrm>
            <a:off x="6300192" y="3637521"/>
            <a:ext cx="2335869" cy="2520280"/>
          </a:xfrm>
          <a:prstGeom prst="rect">
            <a:avLst/>
          </a:prstGeom>
          <a:noFill/>
        </p:spPr>
      </p:pic>
    </p:spTree>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5776" y="1052736"/>
            <a:ext cx="5976664" cy="1224136"/>
          </a:xfrm>
        </p:spPr>
        <p:txBody>
          <a:bodyPr>
            <a:normAutofit fontScale="90000"/>
          </a:bodyPr>
          <a:lstStyle/>
          <a:p>
            <a:r>
              <a:rPr lang="ru-RU" i="1" dirty="0" smtClean="0">
                <a:solidFill>
                  <a:srgbClr val="C00000"/>
                </a:solidFill>
                <a:effectLst>
                  <a:outerShdw blurRad="38100" dist="38100" dir="2700000" algn="tl">
                    <a:srgbClr val="000000">
                      <a:alpha val="43137"/>
                    </a:srgbClr>
                  </a:outerShdw>
                </a:effectLst>
              </a:rPr>
              <a:t>Для выполнения работы нам необходимо:</a:t>
            </a:r>
            <a:endParaRPr lang="ru-RU" dirty="0">
              <a:solidFill>
                <a:srgbClr val="C00000"/>
              </a:solidFill>
            </a:endParaRPr>
          </a:p>
        </p:txBody>
      </p:sp>
      <p:sp>
        <p:nvSpPr>
          <p:cNvPr id="4" name="Содержимое 3"/>
          <p:cNvSpPr>
            <a:spLocks noGrp="1"/>
          </p:cNvSpPr>
          <p:nvPr>
            <p:ph idx="1"/>
          </p:nvPr>
        </p:nvSpPr>
        <p:spPr>
          <a:xfrm>
            <a:off x="971600" y="2348880"/>
            <a:ext cx="4114800" cy="3705275"/>
          </a:xfrm>
        </p:spPr>
        <p:txBody>
          <a:bodyPr>
            <a:normAutofit fontScale="92500" lnSpcReduction="10000"/>
          </a:bodyPr>
          <a:lstStyle/>
          <a:p>
            <a:pPr>
              <a:buNone/>
            </a:pPr>
            <a:r>
              <a:rPr lang="ru-RU" dirty="0" smtClean="0">
                <a:solidFill>
                  <a:srgbClr val="002060"/>
                </a:solidFill>
              </a:rPr>
              <a:t>- нитки для вязания разных цветов;</a:t>
            </a:r>
          </a:p>
          <a:p>
            <a:pPr>
              <a:buNone/>
            </a:pPr>
            <a:r>
              <a:rPr lang="ru-RU" dirty="0" smtClean="0">
                <a:solidFill>
                  <a:srgbClr val="002060"/>
                </a:solidFill>
              </a:rPr>
              <a:t>- ножницы;</a:t>
            </a:r>
          </a:p>
          <a:p>
            <a:pPr>
              <a:buNone/>
            </a:pPr>
            <a:r>
              <a:rPr lang="ru-RU" dirty="0" smtClean="0">
                <a:solidFill>
                  <a:srgbClr val="002060"/>
                </a:solidFill>
              </a:rPr>
              <a:t>- картонные прямоугольные заготовки (можно взять книгу);</a:t>
            </a:r>
          </a:p>
          <a:p>
            <a:pPr>
              <a:buFontTx/>
              <a:buChar char="-"/>
            </a:pPr>
            <a:r>
              <a:rPr lang="ru-RU" dirty="0" smtClean="0">
                <a:solidFill>
                  <a:srgbClr val="002060"/>
                </a:solidFill>
              </a:rPr>
              <a:t> линейка; тесьма. </a:t>
            </a:r>
          </a:p>
          <a:p>
            <a:pPr>
              <a:buNone/>
            </a:pPr>
            <a:endParaRPr lang="ru-RU" dirty="0" smtClean="0">
              <a:solidFill>
                <a:srgbClr val="002060"/>
              </a:solidFill>
            </a:endParaRPr>
          </a:p>
          <a:p>
            <a:endParaRPr lang="ru-RU" dirty="0"/>
          </a:p>
        </p:txBody>
      </p:sp>
      <p:pic>
        <p:nvPicPr>
          <p:cNvPr id="5" name="Picture 2" descr="C:\Users\Admin\Desktop\Новая папка\IMG_20200704_193807.jpg"/>
          <p:cNvPicPr>
            <a:picLocks noChangeAspect="1" noChangeArrowheads="1"/>
          </p:cNvPicPr>
          <p:nvPr/>
        </p:nvPicPr>
        <p:blipFill>
          <a:blip r:embed="rId2" cstate="print"/>
          <a:srcRect/>
          <a:stretch>
            <a:fillRect/>
          </a:stretch>
        </p:blipFill>
        <p:spPr bwMode="auto">
          <a:xfrm>
            <a:off x="4894222" y="2708920"/>
            <a:ext cx="3638218" cy="3474385"/>
          </a:xfrm>
          <a:prstGeom prst="rect">
            <a:avLst/>
          </a:prstGeom>
          <a:noFill/>
        </p:spPr>
      </p:pic>
    </p:spTree>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548680"/>
            <a:ext cx="4824536" cy="1584176"/>
          </a:xfrm>
        </p:spPr>
        <p:txBody>
          <a:bodyPr>
            <a:normAutofit/>
          </a:bodyPr>
          <a:lstStyle/>
          <a:p>
            <a:r>
              <a:rPr lang="ru-RU" i="1" dirty="0" smtClean="0">
                <a:solidFill>
                  <a:srgbClr val="C00000"/>
                </a:solidFill>
                <a:effectLst>
                  <a:outerShdw blurRad="38100" dist="38100" dir="2700000" algn="tl">
                    <a:srgbClr val="000000">
                      <a:alpha val="43137"/>
                    </a:srgbClr>
                  </a:outerShdw>
                </a:effectLst>
              </a:rPr>
              <a:t>Ход работы поэтапно:</a:t>
            </a:r>
            <a:endParaRPr lang="ru-RU" i="1" dirty="0">
              <a:solidFill>
                <a:srgbClr val="C00000"/>
              </a:solidFill>
              <a:effectLst>
                <a:outerShdw blurRad="38100" dist="38100" dir="2700000" algn="tl">
                  <a:srgbClr val="000000">
                    <a:alpha val="43137"/>
                  </a:srgbClr>
                </a:outerShdw>
              </a:effectLst>
            </a:endParaRPr>
          </a:p>
        </p:txBody>
      </p:sp>
      <p:sp>
        <p:nvSpPr>
          <p:cNvPr id="6" name="Содержимое 5"/>
          <p:cNvSpPr>
            <a:spLocks noGrp="1"/>
          </p:cNvSpPr>
          <p:nvPr>
            <p:ph idx="1"/>
          </p:nvPr>
        </p:nvSpPr>
        <p:spPr>
          <a:xfrm>
            <a:off x="827584" y="2060848"/>
            <a:ext cx="4608512" cy="4176464"/>
          </a:xfrm>
        </p:spPr>
        <p:txBody>
          <a:bodyPr>
            <a:normAutofit fontScale="77500" lnSpcReduction="20000"/>
          </a:bodyPr>
          <a:lstStyle/>
          <a:p>
            <a:pPr marL="0" indent="0" algn="just">
              <a:buNone/>
            </a:pPr>
            <a:r>
              <a:rPr lang="ru-RU" dirty="0" smtClean="0"/>
              <a:t/>
            </a:r>
            <a:br>
              <a:rPr lang="ru-RU" dirty="0" smtClean="0"/>
            </a:br>
            <a:r>
              <a:rPr lang="ru-RU" dirty="0" smtClean="0"/>
              <a:t>	</a:t>
            </a:r>
            <a:r>
              <a:rPr lang="ru-RU" b="1" dirty="0" smtClean="0">
                <a:solidFill>
                  <a:srgbClr val="C00000"/>
                </a:solidFill>
              </a:rPr>
              <a:t>1.</a:t>
            </a:r>
            <a:r>
              <a:rPr lang="ru-RU" dirty="0" smtClean="0">
                <a:solidFill>
                  <a:srgbClr val="002060"/>
                </a:solidFill>
              </a:rPr>
              <a:t>Берем пряжу белого цвета. Это будет голова и платье куклы. Наматываем на прямоугольный предмет (книга, картон, разделочная доска). Длина 20-22см. Делаем 50 витков вокруг ширины книги. Аккуратно снимаем. Разрезаем с одной стороны намотки. Складываем нити пополам. Разрезаем нити с другой стороны.</a:t>
            </a:r>
            <a:endParaRPr lang="ru-RU" dirty="0">
              <a:solidFill>
                <a:srgbClr val="002060"/>
              </a:solidFill>
            </a:endParaRPr>
          </a:p>
        </p:txBody>
      </p:sp>
      <p:pic>
        <p:nvPicPr>
          <p:cNvPr id="4" name="Picture 2" descr="C:\Users\Admin\Desktop\Новая папка (5)\IMG_20200704_220937.jpg"/>
          <p:cNvPicPr>
            <a:picLocks noChangeAspect="1" noChangeArrowheads="1"/>
          </p:cNvPicPr>
          <p:nvPr/>
        </p:nvPicPr>
        <p:blipFill>
          <a:blip r:embed="rId2" cstate="print"/>
          <a:srcRect/>
          <a:stretch>
            <a:fillRect/>
          </a:stretch>
        </p:blipFill>
        <p:spPr bwMode="auto">
          <a:xfrm>
            <a:off x="5436096" y="3933056"/>
            <a:ext cx="3096344" cy="2160240"/>
          </a:xfrm>
          <a:prstGeom prst="rect">
            <a:avLst/>
          </a:prstGeom>
          <a:noFill/>
        </p:spPr>
      </p:pic>
      <p:pic>
        <p:nvPicPr>
          <p:cNvPr id="7" name="Picture 2" descr="C:\Users\Admin\Desktop\Новая папка\IMG_20200704_204018.jpg"/>
          <p:cNvPicPr>
            <a:picLocks noChangeAspect="1" noChangeArrowheads="1"/>
          </p:cNvPicPr>
          <p:nvPr/>
        </p:nvPicPr>
        <p:blipFill>
          <a:blip r:embed="rId3" cstate="print"/>
          <a:srcRect/>
          <a:stretch>
            <a:fillRect/>
          </a:stretch>
        </p:blipFill>
        <p:spPr bwMode="auto">
          <a:xfrm>
            <a:off x="5796136" y="2204864"/>
            <a:ext cx="2565748" cy="1754519"/>
          </a:xfrm>
          <a:prstGeom prst="rect">
            <a:avLst/>
          </a:prstGeom>
          <a:noFill/>
        </p:spPr>
      </p:pic>
      <p:pic>
        <p:nvPicPr>
          <p:cNvPr id="8" name="Picture 2" descr="C:\Users\Admin\Pictures\image.png"/>
          <p:cNvPicPr>
            <a:picLocks noChangeAspect="1" noChangeArrowheads="1"/>
          </p:cNvPicPr>
          <p:nvPr/>
        </p:nvPicPr>
        <p:blipFill>
          <a:blip r:embed="rId4" cstate="print"/>
          <a:stretch>
            <a:fillRect/>
          </a:stretch>
        </p:blipFill>
        <p:spPr bwMode="auto">
          <a:xfrm>
            <a:off x="6516216" y="764704"/>
            <a:ext cx="1930399" cy="172819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2060848"/>
            <a:ext cx="4644008" cy="4248472"/>
          </a:xfrm>
        </p:spPr>
        <p:txBody>
          <a:bodyPr>
            <a:normAutofit fontScale="85000" lnSpcReduction="10000"/>
          </a:bodyPr>
          <a:lstStyle/>
          <a:p>
            <a:pPr lvl="1" algn="just">
              <a:buNone/>
            </a:pPr>
            <a:r>
              <a:rPr lang="ru-RU" dirty="0" smtClean="0"/>
              <a:t>			</a:t>
            </a:r>
            <a:r>
              <a:rPr lang="ru-RU" b="1" dirty="0" smtClean="0">
                <a:solidFill>
                  <a:srgbClr val="C00000"/>
                </a:solidFill>
              </a:rPr>
              <a:t>2</a:t>
            </a:r>
            <a:r>
              <a:rPr lang="ru-RU" dirty="0" smtClean="0">
                <a:solidFill>
                  <a:srgbClr val="C00000"/>
                </a:solidFill>
              </a:rPr>
              <a:t>.</a:t>
            </a:r>
            <a:r>
              <a:rPr lang="ru-RU" dirty="0" smtClean="0">
                <a:solidFill>
                  <a:srgbClr val="002060"/>
                </a:solidFill>
              </a:rPr>
              <a:t>Берём пряжу красного цвета. Это будут волосы куклы. Наматываем на прямоугольный предмет. Длина 20-22см.Делаем 30 витков вокруг длины книги. Разрезаем вначале одну часть намотки. Складываем вдвое, проверяем чтобы была одинаковая длина. Разрезаем другую часть намотки.</a:t>
            </a:r>
            <a:endParaRPr lang="ru-RU" dirty="0">
              <a:solidFill>
                <a:srgbClr val="002060"/>
              </a:solidFill>
            </a:endParaRPr>
          </a:p>
        </p:txBody>
      </p:sp>
      <p:pic>
        <p:nvPicPr>
          <p:cNvPr id="4" name="Picture 2" descr="C:\Users\Admin\Desktop\Новая папка\IMG_20200704_202945.jpg"/>
          <p:cNvPicPr>
            <a:picLocks noChangeAspect="1" noChangeArrowheads="1"/>
          </p:cNvPicPr>
          <p:nvPr/>
        </p:nvPicPr>
        <p:blipFill>
          <a:blip r:embed="rId2" cstate="print"/>
          <a:srcRect/>
          <a:stretch>
            <a:fillRect/>
          </a:stretch>
        </p:blipFill>
        <p:spPr bwMode="auto">
          <a:xfrm>
            <a:off x="4884036" y="3356992"/>
            <a:ext cx="3648404" cy="2736304"/>
          </a:xfrm>
          <a:prstGeom prst="rect">
            <a:avLst/>
          </a:prstGeom>
          <a:noFill/>
        </p:spPr>
      </p:pic>
      <p:pic>
        <p:nvPicPr>
          <p:cNvPr id="5" name="Picture 2" descr="C:\Users\Admin\Desktop\Новая папка\IMG_20200704_203608.jpg"/>
          <p:cNvPicPr>
            <a:picLocks noChangeAspect="1" noChangeArrowheads="1"/>
          </p:cNvPicPr>
          <p:nvPr/>
        </p:nvPicPr>
        <p:blipFill>
          <a:blip r:embed="rId3" cstate="print"/>
          <a:srcRect/>
          <a:stretch>
            <a:fillRect/>
          </a:stretch>
        </p:blipFill>
        <p:spPr bwMode="auto">
          <a:xfrm>
            <a:off x="5436096" y="1034734"/>
            <a:ext cx="2736304" cy="2052228"/>
          </a:xfrm>
          <a:prstGeom prst="rect">
            <a:avLst/>
          </a:prstGeom>
          <a:noFill/>
        </p:spPr>
      </p:pic>
      <p:pic>
        <p:nvPicPr>
          <p:cNvPr id="6" name="Picture 2" descr="C:\Users\Admin\Pictures\image.png"/>
          <p:cNvPicPr>
            <a:picLocks noChangeAspect="1" noChangeArrowheads="1"/>
          </p:cNvPicPr>
          <p:nvPr/>
        </p:nvPicPr>
        <p:blipFill>
          <a:blip r:embed="rId4" cstate="print"/>
          <a:stretch>
            <a:fillRect/>
          </a:stretch>
        </p:blipFill>
        <p:spPr bwMode="auto">
          <a:xfrm>
            <a:off x="3419872" y="332656"/>
            <a:ext cx="1930399" cy="1728192"/>
          </a:xfrm>
          <a:prstGeom prst="rect">
            <a:avLst/>
          </a:prstGeom>
          <a:noFill/>
        </p:spPr>
      </p:pic>
    </p:spTree>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83568" y="1988840"/>
            <a:ext cx="4320480" cy="4137323"/>
          </a:xfrm>
        </p:spPr>
        <p:txBody>
          <a:bodyPr>
            <a:normAutofit fontScale="85000" lnSpcReduction="20000"/>
          </a:bodyPr>
          <a:lstStyle/>
          <a:p>
            <a:pPr algn="just">
              <a:buNone/>
            </a:pPr>
            <a:r>
              <a:rPr lang="ru-RU" dirty="0" smtClean="0">
                <a:solidFill>
                  <a:srgbClr val="C00000"/>
                </a:solidFill>
              </a:rPr>
              <a:t>		</a:t>
            </a:r>
            <a:r>
              <a:rPr lang="ru-RU" b="1" dirty="0" smtClean="0">
                <a:solidFill>
                  <a:srgbClr val="C00000"/>
                </a:solidFill>
              </a:rPr>
              <a:t>3</a:t>
            </a:r>
            <a:r>
              <a:rPr lang="ru-RU" dirty="0" smtClean="0">
                <a:solidFill>
                  <a:srgbClr val="C00000"/>
                </a:solidFill>
              </a:rPr>
              <a:t>.</a:t>
            </a:r>
            <a:r>
              <a:rPr lang="ru-RU" dirty="0" smtClean="0">
                <a:solidFill>
                  <a:srgbClr val="002060"/>
                </a:solidFill>
              </a:rPr>
              <a:t>Берем разрезанную пряжу красного цвета. Вокруг этой пряжи обложим равномерно разрезанные части белой пряжи . Отступая примерно 2см обвяжем ниткой в 2 оборота белого цвета весь пучок ниток. Туго завяжем. Переворачиваем белую пряжу.</a:t>
            </a:r>
            <a:endParaRPr lang="ru-RU" dirty="0">
              <a:solidFill>
                <a:srgbClr val="002060"/>
              </a:solidFill>
            </a:endParaRPr>
          </a:p>
        </p:txBody>
      </p:sp>
      <p:pic>
        <p:nvPicPr>
          <p:cNvPr id="5" name="Picture 2" descr="C:\Users\Admin\Desktop\Новая папка (5)\IMG_20200704_221342.jpg"/>
          <p:cNvPicPr>
            <a:picLocks noChangeAspect="1" noChangeArrowheads="1"/>
          </p:cNvPicPr>
          <p:nvPr/>
        </p:nvPicPr>
        <p:blipFill>
          <a:blip r:embed="rId2" cstate="print"/>
          <a:srcRect/>
          <a:stretch>
            <a:fillRect/>
          </a:stretch>
        </p:blipFill>
        <p:spPr bwMode="auto">
          <a:xfrm>
            <a:off x="5148064" y="3717032"/>
            <a:ext cx="3408378" cy="2448272"/>
          </a:xfrm>
          <a:prstGeom prst="rect">
            <a:avLst/>
          </a:prstGeom>
          <a:noFill/>
        </p:spPr>
      </p:pic>
      <p:pic>
        <p:nvPicPr>
          <p:cNvPr id="6" name="Picture 2" descr="C:\Users\Admin\Desktop\Новая папка (5)\IMG_20200704_222213.jpg"/>
          <p:cNvPicPr>
            <a:picLocks noChangeAspect="1" noChangeArrowheads="1"/>
          </p:cNvPicPr>
          <p:nvPr/>
        </p:nvPicPr>
        <p:blipFill>
          <a:blip r:embed="rId3" cstate="print"/>
          <a:srcRect/>
          <a:stretch>
            <a:fillRect/>
          </a:stretch>
        </p:blipFill>
        <p:spPr bwMode="auto">
          <a:xfrm>
            <a:off x="5508104" y="1700808"/>
            <a:ext cx="2918452" cy="2188839"/>
          </a:xfrm>
          <a:prstGeom prst="rect">
            <a:avLst/>
          </a:prstGeom>
          <a:noFill/>
        </p:spPr>
      </p:pic>
      <p:pic>
        <p:nvPicPr>
          <p:cNvPr id="7" name="Picture 2" descr="C:\Users\Admin\Pictures\image.png"/>
          <p:cNvPicPr>
            <a:picLocks noChangeAspect="1" noChangeArrowheads="1"/>
          </p:cNvPicPr>
          <p:nvPr/>
        </p:nvPicPr>
        <p:blipFill>
          <a:blip r:embed="rId4" cstate="print"/>
          <a:stretch>
            <a:fillRect/>
          </a:stretch>
        </p:blipFill>
        <p:spPr bwMode="auto">
          <a:xfrm>
            <a:off x="4182864" y="303242"/>
            <a:ext cx="1930399" cy="172819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204864"/>
            <a:ext cx="4474840" cy="3921299"/>
          </a:xfrm>
        </p:spPr>
        <p:txBody>
          <a:bodyPr>
            <a:normAutofit fontScale="92500"/>
          </a:bodyPr>
          <a:lstStyle/>
          <a:p>
            <a:pPr algn="just">
              <a:buNone/>
            </a:pPr>
            <a:r>
              <a:rPr lang="ru-RU" dirty="0" smtClean="0"/>
              <a:t>		</a:t>
            </a:r>
            <a:r>
              <a:rPr lang="ru-RU" b="1" dirty="0" smtClean="0">
                <a:solidFill>
                  <a:srgbClr val="C00000"/>
                </a:solidFill>
              </a:rPr>
              <a:t>4. </a:t>
            </a:r>
            <a:r>
              <a:rPr lang="ru-RU" dirty="0" smtClean="0">
                <a:solidFill>
                  <a:srgbClr val="002060"/>
                </a:solidFill>
              </a:rPr>
              <a:t>В середину пучка кладём немного ваты. Нити равномерно расправляем вокруг ваты, делаем форму головы куклы. Завязываем вокруг ниткой белого цвета.</a:t>
            </a:r>
            <a:endParaRPr lang="ru-RU" dirty="0">
              <a:solidFill>
                <a:srgbClr val="002060"/>
              </a:solidFill>
            </a:endParaRPr>
          </a:p>
        </p:txBody>
      </p:sp>
      <p:pic>
        <p:nvPicPr>
          <p:cNvPr id="4" name="Picture 2" descr="C:\Users\Admin\Desktop\Новая папка (5)\IMG_20200704_222340.jpg"/>
          <p:cNvPicPr>
            <a:picLocks noChangeAspect="1" noChangeArrowheads="1"/>
          </p:cNvPicPr>
          <p:nvPr/>
        </p:nvPicPr>
        <p:blipFill>
          <a:blip r:embed="rId2" cstate="print"/>
          <a:srcRect/>
          <a:stretch>
            <a:fillRect/>
          </a:stretch>
        </p:blipFill>
        <p:spPr bwMode="auto">
          <a:xfrm>
            <a:off x="5076056" y="3573016"/>
            <a:ext cx="3470513" cy="2602885"/>
          </a:xfrm>
          <a:prstGeom prst="rect">
            <a:avLst/>
          </a:prstGeom>
          <a:noFill/>
        </p:spPr>
      </p:pic>
      <p:pic>
        <p:nvPicPr>
          <p:cNvPr id="5" name="Picture 2" descr="C:\Users\Admin\Desktop\Новая папка (5)\IMG_20200704_222633.jpg"/>
          <p:cNvPicPr>
            <a:picLocks noChangeAspect="1" noChangeArrowheads="1"/>
          </p:cNvPicPr>
          <p:nvPr/>
        </p:nvPicPr>
        <p:blipFill>
          <a:blip r:embed="rId3" cstate="print"/>
          <a:srcRect/>
          <a:stretch>
            <a:fillRect/>
          </a:stretch>
        </p:blipFill>
        <p:spPr bwMode="auto">
          <a:xfrm>
            <a:off x="5508104" y="1844824"/>
            <a:ext cx="2822440" cy="2116831"/>
          </a:xfrm>
          <a:prstGeom prst="rect">
            <a:avLst/>
          </a:prstGeom>
          <a:noFill/>
        </p:spPr>
      </p:pic>
      <p:pic>
        <p:nvPicPr>
          <p:cNvPr id="6" name="Picture 2" descr="C:\Users\Admin\Pictures\image.png"/>
          <p:cNvPicPr>
            <a:picLocks noChangeAspect="1" noChangeArrowheads="1"/>
          </p:cNvPicPr>
          <p:nvPr/>
        </p:nvPicPr>
        <p:blipFill>
          <a:blip r:embed="rId4" cstate="print"/>
          <a:stretch>
            <a:fillRect/>
          </a:stretch>
        </p:blipFill>
        <p:spPr bwMode="auto">
          <a:xfrm>
            <a:off x="3566584" y="332656"/>
            <a:ext cx="2010832" cy="1800200"/>
          </a:xfrm>
          <a:prstGeom prst="rect">
            <a:avLst/>
          </a:prstGeom>
          <a:noFill/>
        </p:spPr>
      </p:pic>
    </p:spTree>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2852936"/>
            <a:ext cx="5328592" cy="4005064"/>
          </a:xfrm>
        </p:spPr>
        <p:txBody>
          <a:bodyPr>
            <a:normAutofit fontScale="70000" lnSpcReduction="20000"/>
          </a:bodyPr>
          <a:lstStyle/>
          <a:p>
            <a:pPr>
              <a:buNone/>
            </a:pPr>
            <a:r>
              <a:rPr lang="ru-RU" dirty="0" smtClean="0"/>
              <a:t>	</a:t>
            </a:r>
            <a:r>
              <a:rPr lang="ru-RU" b="1" dirty="0" smtClean="0">
                <a:solidFill>
                  <a:srgbClr val="C00000"/>
                </a:solidFill>
              </a:rPr>
              <a:t>5.</a:t>
            </a:r>
            <a:r>
              <a:rPr lang="ru-RU" dirty="0" smtClean="0">
                <a:solidFill>
                  <a:srgbClr val="002060"/>
                </a:solidFill>
              </a:rPr>
              <a:t>Наматываем пряжу другого цвета. Я взяла розовый цвет. Делаем 50 витков на книгу. Длина намотки 20-22см. </a:t>
            </a:r>
            <a:r>
              <a:rPr lang="ru-RU" b="1" dirty="0" smtClean="0">
                <a:solidFill>
                  <a:srgbClr val="C00000"/>
                </a:solidFill>
              </a:rPr>
              <a:t>6.</a:t>
            </a:r>
            <a:r>
              <a:rPr lang="ru-RU" dirty="0" smtClean="0">
                <a:solidFill>
                  <a:srgbClr val="002060"/>
                </a:solidFill>
              </a:rPr>
              <a:t>Разрезаем пряжу с одной стороны. Складываем пополам. Выравниваем концы. Отступая 2см от концов пряжи, туго завязываем ниткой того же цвета. Разрезаем с другой стороны.</a:t>
            </a:r>
          </a:p>
          <a:p>
            <a:pPr>
              <a:buNone/>
            </a:pPr>
            <a:r>
              <a:rPr lang="ru-RU" dirty="0" smtClean="0">
                <a:solidFill>
                  <a:srgbClr val="002060"/>
                </a:solidFill>
              </a:rPr>
              <a:t>	</a:t>
            </a:r>
            <a:r>
              <a:rPr lang="ru-RU" b="1" dirty="0" smtClean="0">
                <a:solidFill>
                  <a:srgbClr val="C00000"/>
                </a:solidFill>
              </a:rPr>
              <a:t>7.</a:t>
            </a:r>
            <a:r>
              <a:rPr lang="ru-RU" dirty="0" smtClean="0">
                <a:solidFill>
                  <a:srgbClr val="002060"/>
                </a:solidFill>
              </a:rPr>
              <a:t>Заплетаем слабо косичку. Завязываем концы косички, оставляя 2см. Мы изготовили руки - кофточку куклы.</a:t>
            </a:r>
            <a:r>
              <a:rPr lang="ru-RU" dirty="0" smtClean="0"/>
              <a:t/>
            </a:r>
            <a:br>
              <a:rPr lang="ru-RU" dirty="0" smtClean="0"/>
            </a:br>
            <a:endParaRPr lang="ru-RU" dirty="0" smtClean="0"/>
          </a:p>
          <a:p>
            <a:pPr>
              <a:buNone/>
            </a:pPr>
            <a:endParaRPr lang="ru-RU" dirty="0"/>
          </a:p>
        </p:txBody>
      </p:sp>
      <p:pic>
        <p:nvPicPr>
          <p:cNvPr id="4" name="Picture 2" descr="C:\Users\Admin\Desktop\Новая папка (5)\IMG_20200704_215052.jpg"/>
          <p:cNvPicPr>
            <a:picLocks noChangeAspect="1" noChangeArrowheads="1"/>
          </p:cNvPicPr>
          <p:nvPr/>
        </p:nvPicPr>
        <p:blipFill>
          <a:blip r:embed="rId2" cstate="print"/>
          <a:srcRect/>
          <a:stretch>
            <a:fillRect/>
          </a:stretch>
        </p:blipFill>
        <p:spPr bwMode="auto">
          <a:xfrm>
            <a:off x="5652120" y="3933056"/>
            <a:ext cx="2880321" cy="2232248"/>
          </a:xfrm>
          <a:prstGeom prst="rect">
            <a:avLst/>
          </a:prstGeom>
          <a:noFill/>
        </p:spPr>
      </p:pic>
      <p:pic>
        <p:nvPicPr>
          <p:cNvPr id="6" name="Picture 2" descr="C:\Users\Admin\Pictures\38540_a8358e7eb3946fda22421cfac03ac04d.jpg.jpg"/>
          <p:cNvPicPr>
            <a:picLocks noChangeAspect="1" noChangeArrowheads="1"/>
          </p:cNvPicPr>
          <p:nvPr/>
        </p:nvPicPr>
        <p:blipFill>
          <a:blip r:embed="rId3" cstate="print"/>
          <a:srcRect/>
          <a:stretch>
            <a:fillRect/>
          </a:stretch>
        </p:blipFill>
        <p:spPr bwMode="auto">
          <a:xfrm rot="19521699">
            <a:off x="5943635" y="1985380"/>
            <a:ext cx="2305481" cy="1744668"/>
          </a:xfrm>
          <a:prstGeom prst="rect">
            <a:avLst/>
          </a:prstGeom>
          <a:noFill/>
        </p:spPr>
      </p:pic>
      <p:pic>
        <p:nvPicPr>
          <p:cNvPr id="7" name="Picture 2" descr="C:\Users\Admin\Pictures\38540_599cb5e1f008b3b830a6bb666dfc3aae.jpg.jpg"/>
          <p:cNvPicPr>
            <a:picLocks noChangeAspect="1" noChangeArrowheads="1"/>
          </p:cNvPicPr>
          <p:nvPr/>
        </p:nvPicPr>
        <p:blipFill>
          <a:blip r:embed="rId4" cstate="print"/>
          <a:srcRect/>
          <a:stretch>
            <a:fillRect/>
          </a:stretch>
        </p:blipFill>
        <p:spPr bwMode="auto">
          <a:xfrm>
            <a:off x="4067944" y="692696"/>
            <a:ext cx="2760511" cy="2069283"/>
          </a:xfrm>
          <a:prstGeom prst="rect">
            <a:avLst/>
          </a:prstGeom>
          <a:noFill/>
        </p:spPr>
      </p:pic>
      <p:pic>
        <p:nvPicPr>
          <p:cNvPr id="9" name="Picture 2" descr="C:\Users\Admin\Pictures\image.png"/>
          <p:cNvPicPr>
            <a:picLocks noChangeAspect="1" noChangeArrowheads="1"/>
          </p:cNvPicPr>
          <p:nvPr/>
        </p:nvPicPr>
        <p:blipFill>
          <a:blip r:embed="rId5" cstate="print"/>
          <a:stretch>
            <a:fillRect/>
          </a:stretch>
        </p:blipFill>
        <p:spPr bwMode="auto">
          <a:xfrm>
            <a:off x="2555776" y="1052736"/>
            <a:ext cx="2010832" cy="18002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2708920"/>
            <a:ext cx="5328592" cy="3888432"/>
          </a:xfrm>
        </p:spPr>
        <p:txBody>
          <a:bodyPr>
            <a:normAutofit fontScale="85000" lnSpcReduction="20000"/>
          </a:bodyPr>
          <a:lstStyle/>
          <a:p>
            <a:pPr>
              <a:buNone/>
            </a:pPr>
            <a:r>
              <a:rPr lang="ru-RU" dirty="0" smtClean="0"/>
              <a:t>	</a:t>
            </a:r>
            <a:r>
              <a:rPr lang="ru-RU" b="1" dirty="0" smtClean="0">
                <a:solidFill>
                  <a:srgbClr val="C00000"/>
                </a:solidFill>
              </a:rPr>
              <a:t>8.</a:t>
            </a:r>
            <a:r>
              <a:rPr lang="ru-RU" dirty="0" smtClean="0">
                <a:solidFill>
                  <a:srgbClr val="002060"/>
                </a:solidFill>
              </a:rPr>
              <a:t>Разделим пополам белую пряжу. В середину вставим ручки- кофточку. Завяжем белой ниткой талию куклы.</a:t>
            </a:r>
          </a:p>
          <a:p>
            <a:pPr>
              <a:buNone/>
            </a:pPr>
            <a:r>
              <a:rPr lang="ru-RU" dirty="0" smtClean="0">
                <a:solidFill>
                  <a:srgbClr val="002060"/>
                </a:solidFill>
              </a:rPr>
              <a:t>	</a:t>
            </a:r>
            <a:r>
              <a:rPr lang="ru-RU" b="1" dirty="0" smtClean="0">
                <a:solidFill>
                  <a:srgbClr val="C00000"/>
                </a:solidFill>
              </a:rPr>
              <a:t>9. </a:t>
            </a:r>
            <a:r>
              <a:rPr lang="ru-RU" dirty="0" smtClean="0">
                <a:solidFill>
                  <a:srgbClr val="002060"/>
                </a:solidFill>
              </a:rPr>
              <a:t>Из пряжи красного цвета заплетем косичку.</a:t>
            </a:r>
            <a:br>
              <a:rPr lang="ru-RU" dirty="0" smtClean="0">
                <a:solidFill>
                  <a:srgbClr val="002060"/>
                </a:solidFill>
              </a:rPr>
            </a:br>
            <a:r>
              <a:rPr lang="ru-RU" b="1" dirty="0" smtClean="0">
                <a:solidFill>
                  <a:srgbClr val="C00000"/>
                </a:solidFill>
              </a:rPr>
              <a:t>10. </a:t>
            </a:r>
            <a:r>
              <a:rPr lang="ru-RU" dirty="0" smtClean="0">
                <a:solidFill>
                  <a:srgbClr val="002060"/>
                </a:solidFill>
              </a:rPr>
              <a:t>Выравниваем подол куклы, обрезая лишние нитки. Далее оформляем куклу.</a:t>
            </a:r>
          </a:p>
          <a:p>
            <a:pPr>
              <a:buNone/>
            </a:pPr>
            <a:r>
              <a:rPr lang="ru-RU" dirty="0" smtClean="0"/>
              <a:t/>
            </a:r>
            <a:br>
              <a:rPr lang="ru-RU" dirty="0" smtClean="0"/>
            </a:br>
            <a:endParaRPr lang="ru-RU" dirty="0"/>
          </a:p>
        </p:txBody>
      </p:sp>
      <p:pic>
        <p:nvPicPr>
          <p:cNvPr id="5" name="Picture 2" descr="C:\Users\Admin\Desktop\Новая папка (5)\IMG_20200704_224141.jpg"/>
          <p:cNvPicPr>
            <a:picLocks noChangeAspect="1" noChangeArrowheads="1"/>
          </p:cNvPicPr>
          <p:nvPr/>
        </p:nvPicPr>
        <p:blipFill>
          <a:blip r:embed="rId2" cstate="print"/>
          <a:srcRect/>
          <a:stretch>
            <a:fillRect/>
          </a:stretch>
        </p:blipFill>
        <p:spPr bwMode="auto">
          <a:xfrm>
            <a:off x="5508104" y="1700808"/>
            <a:ext cx="3024336" cy="2270237"/>
          </a:xfrm>
          <a:prstGeom prst="rect">
            <a:avLst/>
          </a:prstGeom>
          <a:noFill/>
        </p:spPr>
      </p:pic>
      <p:pic>
        <p:nvPicPr>
          <p:cNvPr id="7" name="Picture 2" descr="C:\Users\Admin\Desktop\Новая папка (5)\IMG_20200704_233236.jpg"/>
          <p:cNvPicPr>
            <a:picLocks noChangeAspect="1" noChangeArrowheads="1"/>
          </p:cNvPicPr>
          <p:nvPr/>
        </p:nvPicPr>
        <p:blipFill>
          <a:blip r:embed="rId3" cstate="print"/>
          <a:srcRect/>
          <a:stretch>
            <a:fillRect/>
          </a:stretch>
        </p:blipFill>
        <p:spPr bwMode="auto">
          <a:xfrm>
            <a:off x="5508104" y="4005064"/>
            <a:ext cx="2976330" cy="2232248"/>
          </a:xfrm>
          <a:prstGeom prst="rect">
            <a:avLst/>
          </a:prstGeom>
          <a:noFill/>
        </p:spPr>
      </p:pic>
      <p:pic>
        <p:nvPicPr>
          <p:cNvPr id="6" name="Picture 2" descr="C:\Users\Admin\Pictures\image.png"/>
          <p:cNvPicPr>
            <a:picLocks noChangeAspect="1" noChangeArrowheads="1"/>
          </p:cNvPicPr>
          <p:nvPr/>
        </p:nvPicPr>
        <p:blipFill>
          <a:blip r:embed="rId4" cstate="print"/>
          <a:stretch>
            <a:fillRect/>
          </a:stretch>
        </p:blipFill>
        <p:spPr bwMode="auto">
          <a:xfrm>
            <a:off x="3923928" y="908720"/>
            <a:ext cx="2010832" cy="18002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492896"/>
            <a:ext cx="3970784" cy="3633267"/>
          </a:xfrm>
        </p:spPr>
        <p:txBody>
          <a:bodyPr>
            <a:normAutofit lnSpcReduction="10000"/>
          </a:bodyPr>
          <a:lstStyle/>
          <a:p>
            <a:pPr algn="ctr">
              <a:buNone/>
            </a:pPr>
            <a:r>
              <a:rPr lang="ru-RU" dirty="0" smtClean="0"/>
              <a:t>	</a:t>
            </a:r>
            <a:r>
              <a:rPr lang="ru-RU" b="1" dirty="0" smtClean="0">
                <a:solidFill>
                  <a:srgbClr val="C00000"/>
                </a:solidFill>
              </a:rPr>
              <a:t>11.</a:t>
            </a:r>
            <a:r>
              <a:rPr lang="ru-RU" dirty="0" smtClean="0">
                <a:solidFill>
                  <a:srgbClr val="002060"/>
                </a:solidFill>
              </a:rPr>
              <a:t>Складываем альбомный лист конусом, склеиваем , обрезаем ровно низ конуса. Если так трудно сделать, даю схему конуса.</a:t>
            </a:r>
            <a:endParaRPr lang="ru-RU" dirty="0">
              <a:solidFill>
                <a:srgbClr val="002060"/>
              </a:solidFill>
            </a:endParaRPr>
          </a:p>
        </p:txBody>
      </p:sp>
      <p:pic>
        <p:nvPicPr>
          <p:cNvPr id="4" name="Picture 2" descr="C:\Users\Admin\Desktop\Новая папка (5)\IMG_20200704_224715.jpg"/>
          <p:cNvPicPr>
            <a:picLocks noChangeAspect="1" noChangeArrowheads="1"/>
          </p:cNvPicPr>
          <p:nvPr/>
        </p:nvPicPr>
        <p:blipFill>
          <a:blip r:embed="rId2" cstate="print"/>
          <a:srcRect/>
          <a:stretch>
            <a:fillRect/>
          </a:stretch>
        </p:blipFill>
        <p:spPr bwMode="auto">
          <a:xfrm>
            <a:off x="5004048" y="3429000"/>
            <a:ext cx="3648405" cy="2736304"/>
          </a:xfrm>
          <a:prstGeom prst="rect">
            <a:avLst/>
          </a:prstGeom>
          <a:noFill/>
        </p:spPr>
      </p:pic>
      <p:pic>
        <p:nvPicPr>
          <p:cNvPr id="5" name="Picture 2" descr="C:\Users\Admin\Pictures\38540_a7c1cbd1ae8e96a10037bafd2bfc2de2.jpg.jpg"/>
          <p:cNvPicPr>
            <a:picLocks noChangeAspect="1" noChangeArrowheads="1"/>
          </p:cNvPicPr>
          <p:nvPr/>
        </p:nvPicPr>
        <p:blipFill>
          <a:blip r:embed="rId3" cstate="print"/>
          <a:srcRect/>
          <a:stretch>
            <a:fillRect/>
          </a:stretch>
        </p:blipFill>
        <p:spPr bwMode="auto">
          <a:xfrm>
            <a:off x="6372200" y="1052736"/>
            <a:ext cx="1910643" cy="2548879"/>
          </a:xfrm>
          <a:prstGeom prst="rect">
            <a:avLst/>
          </a:prstGeom>
          <a:noFill/>
        </p:spPr>
      </p:pic>
      <p:pic>
        <p:nvPicPr>
          <p:cNvPr id="6" name="Picture 2" descr="C:\Users\Admin\Pictures\38540_749dccb6556da887db47924807c99465.jpg.jpg"/>
          <p:cNvPicPr>
            <a:picLocks noChangeAspect="1" noChangeArrowheads="1"/>
          </p:cNvPicPr>
          <p:nvPr/>
        </p:nvPicPr>
        <p:blipFill>
          <a:blip r:embed="rId4" cstate="print"/>
          <a:srcRect/>
          <a:stretch>
            <a:fillRect/>
          </a:stretch>
        </p:blipFill>
        <p:spPr bwMode="auto">
          <a:xfrm rot="20022667">
            <a:off x="4314825" y="2527498"/>
            <a:ext cx="2160240" cy="1619318"/>
          </a:xfrm>
          <a:prstGeom prst="rect">
            <a:avLst/>
          </a:prstGeom>
          <a:noFill/>
        </p:spPr>
      </p:pic>
      <p:pic>
        <p:nvPicPr>
          <p:cNvPr id="7" name="Picture 2" descr="C:\Users\Admin\Pictures\image.png"/>
          <p:cNvPicPr>
            <a:picLocks noChangeAspect="1" noChangeArrowheads="1"/>
          </p:cNvPicPr>
          <p:nvPr/>
        </p:nvPicPr>
        <p:blipFill>
          <a:blip r:embed="rId5" cstate="print"/>
          <a:stretch>
            <a:fillRect/>
          </a:stretch>
        </p:blipFill>
        <p:spPr bwMode="auto">
          <a:xfrm>
            <a:off x="3707904" y="908720"/>
            <a:ext cx="2010832" cy="1800200"/>
          </a:xfrm>
          <a:prstGeom prst="rect">
            <a:avLst/>
          </a:prstGeom>
          <a:noFill/>
        </p:spPr>
      </p:pic>
    </p:spTree>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060848"/>
            <a:ext cx="4474840" cy="4065315"/>
          </a:xfrm>
        </p:spPr>
        <p:txBody>
          <a:bodyPr>
            <a:normAutofit/>
          </a:bodyPr>
          <a:lstStyle/>
          <a:p>
            <a:pPr lvl="1" algn="ctr">
              <a:buNone/>
            </a:pPr>
            <a:r>
              <a:rPr lang="ru-RU" dirty="0" smtClean="0">
                <a:solidFill>
                  <a:srgbClr val="C00000"/>
                </a:solidFill>
              </a:rPr>
              <a:t>	</a:t>
            </a:r>
            <a:r>
              <a:rPr lang="ru-RU" b="1" dirty="0" smtClean="0">
                <a:solidFill>
                  <a:srgbClr val="C00000"/>
                </a:solidFill>
              </a:rPr>
              <a:t>11</a:t>
            </a:r>
            <a:r>
              <a:rPr lang="ru-RU" dirty="0" smtClean="0">
                <a:solidFill>
                  <a:srgbClr val="C00000"/>
                </a:solidFill>
              </a:rPr>
              <a:t>.</a:t>
            </a:r>
            <a:r>
              <a:rPr lang="ru-RU" dirty="0" smtClean="0">
                <a:solidFill>
                  <a:srgbClr val="002060"/>
                </a:solidFill>
              </a:rPr>
              <a:t>Располагаем куклу на конус(вставляем конус в куклу).Обязательно намазать бумагу конуса клеем-карандашом. Нитки прижимаем к конусу, т.е. приклеиваем. </a:t>
            </a:r>
            <a:endParaRPr lang="ru-RU" dirty="0">
              <a:solidFill>
                <a:srgbClr val="002060"/>
              </a:solidFill>
            </a:endParaRPr>
          </a:p>
        </p:txBody>
      </p:sp>
      <p:pic>
        <p:nvPicPr>
          <p:cNvPr id="4" name="Picture 2" descr="C:\Users\Admin\Desktop\Новая папка (5)\IMG_20200704_235103.jpg"/>
          <p:cNvPicPr>
            <a:picLocks noChangeAspect="1" noChangeArrowheads="1"/>
          </p:cNvPicPr>
          <p:nvPr/>
        </p:nvPicPr>
        <p:blipFill>
          <a:blip r:embed="rId2" cstate="print"/>
          <a:srcRect/>
          <a:stretch>
            <a:fillRect/>
          </a:stretch>
        </p:blipFill>
        <p:spPr bwMode="auto">
          <a:xfrm>
            <a:off x="5076056" y="1556792"/>
            <a:ext cx="3394472" cy="4525963"/>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051720" y="836712"/>
            <a:ext cx="4392488" cy="5616624"/>
          </a:xfrm>
        </p:spPr>
        <p:txBody>
          <a:bodyPr>
            <a:normAutofit fontScale="62500" lnSpcReduction="20000"/>
          </a:bodyPr>
          <a:lstStyle/>
          <a:p>
            <a:pPr algn="just">
              <a:buNone/>
            </a:pPr>
            <a:r>
              <a:rPr lang="ru-RU" dirty="0" smtClean="0"/>
              <a:t>		Когда кукла б</a:t>
            </a:r>
            <a:r>
              <a:rPr lang="en-US" dirty="0" smtClean="0"/>
              <a:t>y</a:t>
            </a:r>
            <a:r>
              <a:rPr lang="ru-RU" dirty="0" smtClean="0"/>
              <a:t>дет	г</a:t>
            </a:r>
            <a:r>
              <a:rPr lang="en-US" dirty="0" smtClean="0"/>
              <a:t>o</a:t>
            </a:r>
            <a:r>
              <a:rPr lang="ru-RU" dirty="0" smtClean="0"/>
              <a:t>т</a:t>
            </a:r>
            <a:r>
              <a:rPr lang="en-US" dirty="0" smtClean="0"/>
              <a:t>o</a:t>
            </a:r>
            <a:r>
              <a:rPr lang="ru-RU" dirty="0" smtClean="0"/>
              <a:t>в</a:t>
            </a:r>
            <a:r>
              <a:rPr lang="en-US" dirty="0" smtClean="0"/>
              <a:t>a, </a:t>
            </a:r>
            <a:r>
              <a:rPr lang="ru-RU" dirty="0" smtClean="0"/>
              <a:t>зажгите </a:t>
            </a:r>
            <a:r>
              <a:rPr lang="en-US" dirty="0" smtClean="0"/>
              <a:t>c</a:t>
            </a:r>
            <a:r>
              <a:rPr lang="ru-RU" dirty="0" smtClean="0"/>
              <a:t>в</a:t>
            </a:r>
            <a:r>
              <a:rPr lang="en-US" dirty="0" smtClean="0"/>
              <a:t>e</a:t>
            </a:r>
            <a:r>
              <a:rPr lang="ru-RU" dirty="0" smtClean="0"/>
              <a:t>ч</a:t>
            </a:r>
            <a:r>
              <a:rPr lang="en-US" dirty="0" smtClean="0"/>
              <a:t>y, </a:t>
            </a:r>
            <a:r>
              <a:rPr lang="ru-RU" dirty="0" smtClean="0"/>
              <a:t>пол</a:t>
            </a:r>
            <a:r>
              <a:rPr lang="en-US" dirty="0" smtClean="0"/>
              <a:t>o</a:t>
            </a:r>
            <a:r>
              <a:rPr lang="ru-RU" dirty="0" smtClean="0"/>
              <a:t>жит</a:t>
            </a:r>
            <a:r>
              <a:rPr lang="en-US" dirty="0" smtClean="0"/>
              <a:t>e </a:t>
            </a:r>
            <a:r>
              <a:rPr lang="ru-RU" dirty="0" smtClean="0"/>
              <a:t>куклу </a:t>
            </a:r>
            <a:r>
              <a:rPr lang="ru-RU" dirty="0" err="1" smtClean="0"/>
              <a:t>н</a:t>
            </a:r>
            <a:r>
              <a:rPr lang="en-US" dirty="0" smtClean="0"/>
              <a:t>a c</a:t>
            </a:r>
            <a:r>
              <a:rPr lang="ru-RU" dirty="0" smtClean="0"/>
              <a:t>т</a:t>
            </a:r>
            <a:r>
              <a:rPr lang="en-US" dirty="0" smtClean="0"/>
              <a:t>o</a:t>
            </a:r>
            <a:r>
              <a:rPr lang="ru-RU" dirty="0" smtClean="0"/>
              <a:t>л и дайте ей имя. Произнесите его вслух, </a:t>
            </a:r>
            <a:r>
              <a:rPr lang="en-US" dirty="0" smtClean="0"/>
              <a:t>a </a:t>
            </a:r>
            <a:r>
              <a:rPr lang="ru-RU" dirty="0" smtClean="0"/>
              <a:t>дальше прочитайте</a:t>
            </a:r>
            <a:r>
              <a:rPr lang="en-US" dirty="0" smtClean="0"/>
              <a:t> </a:t>
            </a:r>
            <a:r>
              <a:rPr lang="ru-RU" dirty="0" smtClean="0"/>
              <a:t>заговор</a:t>
            </a:r>
            <a:r>
              <a:rPr lang="en-US" dirty="0" smtClean="0"/>
              <a:t>: </a:t>
            </a:r>
            <a:r>
              <a:rPr lang="ru-RU" dirty="0" smtClean="0"/>
              <a:t>«Кукла - м</a:t>
            </a:r>
            <a:r>
              <a:rPr lang="en-US" dirty="0" smtClean="0"/>
              <a:t>o</a:t>
            </a:r>
            <a:r>
              <a:rPr lang="ru-RU" dirty="0" smtClean="0"/>
              <a:t>т</a:t>
            </a:r>
            <a:r>
              <a:rPr lang="en-US" dirty="0" smtClean="0"/>
              <a:t>a</a:t>
            </a:r>
            <a:r>
              <a:rPr lang="ru-RU" dirty="0" err="1" smtClean="0"/>
              <a:t>нка</a:t>
            </a:r>
            <a:r>
              <a:rPr lang="en-US" dirty="0" smtClean="0"/>
              <a:t>, c</a:t>
            </a:r>
            <a:r>
              <a:rPr lang="ru-RU" dirty="0" smtClean="0"/>
              <a:t>т</a:t>
            </a:r>
            <a:r>
              <a:rPr lang="en-US" dirty="0" smtClean="0"/>
              <a:t>a</a:t>
            </a:r>
            <a:r>
              <a:rPr lang="ru-RU" dirty="0" err="1" smtClean="0"/>
              <a:t>нь</a:t>
            </a:r>
            <a:r>
              <a:rPr lang="ru-RU" dirty="0" smtClean="0"/>
              <a:t> защитницей моей, помогай мне в этом мире</a:t>
            </a:r>
            <a:r>
              <a:rPr lang="en-US" dirty="0" smtClean="0"/>
              <a:t>, </a:t>
            </a:r>
            <a:r>
              <a:rPr lang="ru-RU" dirty="0" smtClean="0"/>
              <a:t>береги семью мою, </a:t>
            </a:r>
            <a:r>
              <a:rPr lang="en-US" dirty="0" smtClean="0"/>
              <a:t>y</a:t>
            </a:r>
            <a:r>
              <a:rPr lang="ru-RU" dirty="0" smtClean="0"/>
              <a:t>береги </a:t>
            </a:r>
            <a:r>
              <a:rPr lang="en-US" dirty="0" smtClean="0"/>
              <a:t>o</a:t>
            </a:r>
            <a:r>
              <a:rPr lang="ru-RU" dirty="0" smtClean="0"/>
              <a:t>т дурного гл</a:t>
            </a:r>
            <a:r>
              <a:rPr lang="en-US" dirty="0" smtClean="0"/>
              <a:t>a</a:t>
            </a:r>
            <a:r>
              <a:rPr lang="ru-RU" dirty="0" smtClean="0"/>
              <a:t>за</a:t>
            </a:r>
            <a:r>
              <a:rPr lang="en-US" dirty="0" smtClean="0"/>
              <a:t>». C</a:t>
            </a:r>
            <a:r>
              <a:rPr lang="ru-RU" dirty="0" smtClean="0"/>
              <a:t>л</a:t>
            </a:r>
            <a:r>
              <a:rPr lang="en-US" dirty="0" smtClean="0"/>
              <a:t>o</a:t>
            </a:r>
            <a:r>
              <a:rPr lang="ru-RU" dirty="0" smtClean="0"/>
              <a:t>в</a:t>
            </a:r>
            <a:r>
              <a:rPr lang="en-US" dirty="0" smtClean="0"/>
              <a:t>a</a:t>
            </a:r>
            <a:r>
              <a:rPr lang="ru-RU" dirty="0" smtClean="0"/>
              <a:t> можно </a:t>
            </a:r>
            <a:r>
              <a:rPr lang="ru-RU" dirty="0" err="1" smtClean="0"/>
              <a:t>з</a:t>
            </a:r>
            <a:r>
              <a:rPr lang="en-US" dirty="0" smtClean="0"/>
              <a:t>a</a:t>
            </a:r>
            <a:r>
              <a:rPr lang="ru-RU" dirty="0" smtClean="0"/>
              <a:t>м</a:t>
            </a:r>
            <a:r>
              <a:rPr lang="en-US" dirty="0" smtClean="0"/>
              <a:t>e</a:t>
            </a:r>
            <a:r>
              <a:rPr lang="ru-RU" dirty="0" smtClean="0"/>
              <a:t>нить на </a:t>
            </a:r>
            <a:r>
              <a:rPr lang="en-US" dirty="0" smtClean="0"/>
              <a:t>c</a:t>
            </a:r>
            <a:r>
              <a:rPr lang="ru-RU" dirty="0" smtClean="0"/>
              <a:t>в</a:t>
            </a:r>
            <a:r>
              <a:rPr lang="en-US" dirty="0" smtClean="0"/>
              <a:t>o</a:t>
            </a:r>
            <a:r>
              <a:rPr lang="ru-RU" dirty="0" smtClean="0"/>
              <a:t>ё усмотрение</a:t>
            </a:r>
            <a:r>
              <a:rPr lang="en-US" dirty="0" smtClean="0"/>
              <a:t>, </a:t>
            </a:r>
            <a:r>
              <a:rPr lang="ru-RU" dirty="0" smtClean="0"/>
              <a:t>главное </a:t>
            </a:r>
            <a:r>
              <a:rPr lang="en-US" dirty="0" smtClean="0"/>
              <a:t>– </a:t>
            </a:r>
            <a:r>
              <a:rPr lang="ru-RU" dirty="0" err="1" smtClean="0"/>
              <a:t>чётк</a:t>
            </a:r>
            <a:r>
              <a:rPr lang="en-US" dirty="0" smtClean="0"/>
              <a:t>o </a:t>
            </a:r>
            <a:r>
              <a:rPr lang="ru-RU" dirty="0" smtClean="0"/>
              <a:t>сформулировать </a:t>
            </a:r>
            <a:r>
              <a:rPr lang="en-US" dirty="0" smtClean="0"/>
              <a:t>c</a:t>
            </a:r>
            <a:r>
              <a:rPr lang="ru-RU" dirty="0" smtClean="0"/>
              <a:t>в</a:t>
            </a:r>
            <a:r>
              <a:rPr lang="en-US" dirty="0" smtClean="0"/>
              <a:t>o</a:t>
            </a:r>
            <a:r>
              <a:rPr lang="ru-RU" dirty="0" smtClean="0"/>
              <a:t>ё ж</a:t>
            </a:r>
            <a:r>
              <a:rPr lang="en-US" dirty="0" smtClean="0"/>
              <a:t>e</a:t>
            </a:r>
            <a:r>
              <a:rPr lang="ru-RU" dirty="0" smtClean="0"/>
              <a:t>л</a:t>
            </a:r>
            <a:r>
              <a:rPr lang="en-US" dirty="0" smtClean="0"/>
              <a:t>a</a:t>
            </a:r>
            <a:r>
              <a:rPr lang="ru-RU" dirty="0" smtClean="0"/>
              <a:t>ни</a:t>
            </a:r>
            <a:r>
              <a:rPr lang="en-US" dirty="0" smtClean="0"/>
              <a:t>e </a:t>
            </a:r>
            <a:r>
              <a:rPr lang="ru-RU" dirty="0" smtClean="0"/>
              <a:t>и визуализировать </a:t>
            </a:r>
            <a:r>
              <a:rPr lang="en-US" dirty="0" smtClean="0"/>
              <a:t>e</a:t>
            </a:r>
            <a:r>
              <a:rPr lang="ru-RU" dirty="0" smtClean="0"/>
              <a:t>г</a:t>
            </a:r>
            <a:r>
              <a:rPr lang="en-US" dirty="0" smtClean="0"/>
              <a:t>o </a:t>
            </a:r>
            <a:r>
              <a:rPr lang="ru-RU" dirty="0" smtClean="0"/>
              <a:t>в </a:t>
            </a:r>
            <a:r>
              <a:rPr lang="en-US" dirty="0" smtClean="0"/>
              <a:t>y</a:t>
            </a:r>
            <a:r>
              <a:rPr lang="ru-RU" dirty="0" smtClean="0"/>
              <a:t>м</a:t>
            </a:r>
            <a:r>
              <a:rPr lang="en-US" dirty="0" smtClean="0"/>
              <a:t>e. </a:t>
            </a:r>
            <a:r>
              <a:rPr lang="ru-RU" dirty="0" smtClean="0"/>
              <a:t>Это активизирует </a:t>
            </a:r>
            <a:r>
              <a:rPr lang="en-US" dirty="0" smtClean="0"/>
              <a:t>e</a:t>
            </a:r>
            <a:r>
              <a:rPr lang="ru-RU" dirty="0" smtClean="0"/>
              <a:t>ё </a:t>
            </a:r>
            <a:r>
              <a:rPr lang="en-US" dirty="0" smtClean="0"/>
              <a:t>c</a:t>
            </a:r>
            <a:r>
              <a:rPr lang="ru-RU" dirty="0" smtClean="0"/>
              <a:t>ил</a:t>
            </a:r>
            <a:r>
              <a:rPr lang="en-US" dirty="0" smtClean="0"/>
              <a:t>y o</a:t>
            </a:r>
            <a:r>
              <a:rPr lang="ru-RU" dirty="0" smtClean="0"/>
              <a:t>б</a:t>
            </a:r>
            <a:r>
              <a:rPr lang="en-US" dirty="0" err="1" smtClean="0"/>
              <a:t>epe</a:t>
            </a:r>
            <a:r>
              <a:rPr lang="ru-RU" dirty="0" smtClean="0"/>
              <a:t>г</a:t>
            </a:r>
            <a:r>
              <a:rPr lang="en-US" dirty="0" smtClean="0"/>
              <a:t>a.</a:t>
            </a:r>
            <a:r>
              <a:rPr lang="ru-RU" dirty="0" smtClean="0"/>
              <a:t> Сделать куклу из ниток  под </a:t>
            </a:r>
            <a:r>
              <a:rPr lang="en-US" dirty="0" smtClean="0"/>
              <a:t>c</a:t>
            </a:r>
            <a:r>
              <a:rPr lang="ru-RU" dirty="0" smtClean="0"/>
              <a:t>ил</a:t>
            </a:r>
            <a:r>
              <a:rPr lang="en-US" dirty="0" smtClean="0"/>
              <a:t>y </a:t>
            </a:r>
            <a:r>
              <a:rPr lang="ru-RU" dirty="0" smtClean="0"/>
              <a:t>каждой женщине</a:t>
            </a:r>
            <a:r>
              <a:rPr lang="en-US" dirty="0" smtClean="0"/>
              <a:t>, </a:t>
            </a:r>
            <a:r>
              <a:rPr lang="ru-RU" dirty="0" smtClean="0"/>
              <a:t>даже  если раньше она вовсе не занималась рукоделием</a:t>
            </a:r>
            <a:r>
              <a:rPr lang="en-US" dirty="0" smtClean="0"/>
              <a:t>. </a:t>
            </a:r>
            <a:r>
              <a:rPr lang="ru-RU" dirty="0" smtClean="0"/>
              <a:t>Главное - верить в </a:t>
            </a:r>
            <a:r>
              <a:rPr lang="en-US" dirty="0" smtClean="0"/>
              <a:t>c</a:t>
            </a:r>
            <a:r>
              <a:rPr lang="ru-RU" dirty="0" smtClean="0"/>
              <a:t>ил</a:t>
            </a:r>
            <a:r>
              <a:rPr lang="en-US" dirty="0" smtClean="0"/>
              <a:t>y a</a:t>
            </a:r>
            <a:r>
              <a:rPr lang="ru-RU" dirty="0" smtClean="0"/>
              <a:t>м</a:t>
            </a:r>
            <a:r>
              <a:rPr lang="en-US" dirty="0" smtClean="0"/>
              <a:t>y</a:t>
            </a:r>
            <a:r>
              <a:rPr lang="ru-RU" dirty="0" smtClean="0"/>
              <a:t>л</a:t>
            </a:r>
            <a:r>
              <a:rPr lang="en-US" dirty="0" smtClean="0"/>
              <a:t>e</a:t>
            </a:r>
            <a:r>
              <a:rPr lang="ru-RU" dirty="0" smtClean="0"/>
              <a:t>т</a:t>
            </a:r>
            <a:r>
              <a:rPr lang="en-US" dirty="0" smtClean="0"/>
              <a:t>a, </a:t>
            </a:r>
            <a:r>
              <a:rPr lang="ru-RU" dirty="0" smtClean="0"/>
              <a:t>использовать, </a:t>
            </a:r>
            <a:r>
              <a:rPr lang="en-US" dirty="0" smtClean="0"/>
              <a:t>a </a:t>
            </a:r>
            <a:r>
              <a:rPr lang="ru-RU" dirty="0" smtClean="0"/>
              <a:t>т</a:t>
            </a:r>
            <a:r>
              <a:rPr lang="en-US" dirty="0" smtClean="0"/>
              <a:t>e</a:t>
            </a:r>
            <a:r>
              <a:rPr lang="ru-RU" dirty="0" smtClean="0"/>
              <a:t>м</a:t>
            </a:r>
            <a:r>
              <a:rPr lang="en-US" dirty="0" smtClean="0"/>
              <a:t> </a:t>
            </a:r>
            <a:r>
              <a:rPr lang="ru-RU" dirty="0" smtClean="0"/>
              <a:t>более дарить </a:t>
            </a:r>
            <a:r>
              <a:rPr lang="en-US" dirty="0" smtClean="0"/>
              <a:t>e</a:t>
            </a:r>
            <a:r>
              <a:rPr lang="ru-RU" dirty="0" smtClean="0"/>
              <a:t>г</a:t>
            </a:r>
            <a:r>
              <a:rPr lang="en-US" dirty="0" smtClean="0"/>
              <a:t>o </a:t>
            </a:r>
            <a:r>
              <a:rPr lang="ru-RU" dirty="0" smtClean="0"/>
              <a:t>исключительно </a:t>
            </a:r>
            <a:r>
              <a:rPr lang="en-US" dirty="0" smtClean="0"/>
              <a:t>co </a:t>
            </a:r>
            <a:r>
              <a:rPr lang="ru-RU" dirty="0" smtClean="0"/>
              <a:t>светлыми помыслами.</a:t>
            </a:r>
            <a:endParaRPr lang="ru-RU" dirty="0"/>
          </a:p>
        </p:txBody>
      </p:sp>
      <p:pic>
        <p:nvPicPr>
          <p:cNvPr id="4" name="Picture 2" descr="C:\Users\Admin\Pictures\image.png"/>
          <p:cNvPicPr>
            <a:picLocks noChangeAspect="1" noChangeArrowheads="1"/>
          </p:cNvPicPr>
          <p:nvPr/>
        </p:nvPicPr>
        <p:blipFill>
          <a:blip r:embed="rId2" cstate="print"/>
          <a:stretch>
            <a:fillRect/>
          </a:stretch>
        </p:blipFill>
        <p:spPr bwMode="auto">
          <a:xfrm>
            <a:off x="251520" y="3429000"/>
            <a:ext cx="1872208" cy="1676097"/>
          </a:xfrm>
          <a:prstGeom prst="rect">
            <a:avLst/>
          </a:prstGeom>
          <a:noFill/>
        </p:spPr>
      </p:pic>
      <p:pic>
        <p:nvPicPr>
          <p:cNvPr id="6" name="Picture 5" descr="C:\Users\Admin\Desktop\Кукла Берегиня\Новая папка (5)\IMG_20200706_134322.jpg"/>
          <p:cNvPicPr>
            <a:picLocks noChangeAspect="1" noChangeArrowheads="1"/>
          </p:cNvPicPr>
          <p:nvPr/>
        </p:nvPicPr>
        <p:blipFill>
          <a:blip r:embed="rId3" cstate="print"/>
          <a:srcRect/>
          <a:stretch>
            <a:fillRect/>
          </a:stretch>
        </p:blipFill>
        <p:spPr bwMode="auto">
          <a:xfrm>
            <a:off x="6444208" y="3212976"/>
            <a:ext cx="2250250" cy="3000333"/>
          </a:xfrm>
          <a:prstGeom prst="rect">
            <a:avLst/>
          </a:prstGeom>
          <a:noFill/>
        </p:spPr>
      </p:pic>
    </p:spTree>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08737" y="1124744"/>
            <a:ext cx="3960440" cy="4637112"/>
          </a:xfrm>
        </p:spPr>
        <p:txBody>
          <a:bodyPr>
            <a:normAutofit fontScale="85000" lnSpcReduction="20000"/>
          </a:bodyPr>
          <a:lstStyle/>
          <a:p>
            <a:pPr algn="ctr">
              <a:buNone/>
            </a:pPr>
            <a:r>
              <a:rPr lang="ru-RU" b="1" dirty="0" smtClean="0"/>
              <a:t>	</a:t>
            </a:r>
            <a:r>
              <a:rPr lang="ru-RU" dirty="0" smtClean="0">
                <a:solidFill>
                  <a:srgbClr val="002060"/>
                </a:solidFill>
              </a:rPr>
              <a:t>Большинство кукол на Руси были оберегами. Оберег - слово исконно славянское. Как говорится в толковом словаре </a:t>
            </a:r>
            <a:r>
              <a:rPr lang="ru-RU" dirty="0" err="1" smtClean="0">
                <a:solidFill>
                  <a:srgbClr val="002060"/>
                </a:solidFill>
              </a:rPr>
              <a:t>С.И.Ожегова</a:t>
            </a:r>
            <a:r>
              <a:rPr lang="ru-RU" dirty="0" smtClean="0">
                <a:solidFill>
                  <a:srgbClr val="002060"/>
                </a:solidFill>
              </a:rPr>
              <a:t>: </a:t>
            </a:r>
            <a:r>
              <a:rPr lang="ru-RU" dirty="0" smtClean="0">
                <a:solidFill>
                  <a:srgbClr val="FF0000"/>
                </a:solidFill>
                <a:effectLst>
                  <a:outerShdw blurRad="38100" dist="38100" dir="2700000" algn="tl">
                    <a:srgbClr val="000000">
                      <a:alpha val="43137"/>
                    </a:srgbClr>
                  </a:outerShdw>
                </a:effectLst>
              </a:rPr>
              <a:t>« Предмет, оберегающий, охраняющий от чего-нибудь. Обереги от порчи, от дурного глаза»</a:t>
            </a:r>
          </a:p>
          <a:p>
            <a:endParaRPr lang="ru-RU" dirty="0"/>
          </a:p>
        </p:txBody>
      </p:sp>
      <p:pic>
        <p:nvPicPr>
          <p:cNvPr id="4" name="Picture 2" descr="C:\Users\Admin\Pictures\image.png"/>
          <p:cNvPicPr>
            <a:picLocks noChangeAspect="1" noChangeArrowheads="1"/>
          </p:cNvPicPr>
          <p:nvPr/>
        </p:nvPicPr>
        <p:blipFill>
          <a:blip r:embed="rId2" cstate="print"/>
          <a:stretch>
            <a:fillRect/>
          </a:stretch>
        </p:blipFill>
        <p:spPr bwMode="auto">
          <a:xfrm>
            <a:off x="323528" y="2924944"/>
            <a:ext cx="1958253" cy="1800200"/>
          </a:xfrm>
          <a:prstGeom prst="rect">
            <a:avLst/>
          </a:prstGeom>
          <a:noFill/>
        </p:spPr>
      </p:pic>
      <p:pic>
        <p:nvPicPr>
          <p:cNvPr id="6" name="Picture 2" descr="C:\Users\Admin\Pictures\8479c6ece7957e0e5d9e7f5e92a4--fen-shuj-i-ezoterika-kukla-motanka-iz-nitok-kukla-obereg-lich.jpg"/>
          <p:cNvPicPr>
            <a:picLocks noChangeAspect="1" noChangeArrowheads="1"/>
          </p:cNvPicPr>
          <p:nvPr/>
        </p:nvPicPr>
        <p:blipFill>
          <a:blip r:embed="rId3" cstate="print"/>
          <a:srcRect/>
          <a:stretch>
            <a:fillRect/>
          </a:stretch>
        </p:blipFill>
        <p:spPr bwMode="auto">
          <a:xfrm>
            <a:off x="6351000" y="1628800"/>
            <a:ext cx="1863800" cy="2066610"/>
          </a:xfrm>
          <a:prstGeom prst="rect">
            <a:avLst/>
          </a:prstGeom>
          <a:noFill/>
        </p:spPr>
      </p:pic>
      <p:pic>
        <p:nvPicPr>
          <p:cNvPr id="7" name="Picture 3" descr="C:\Users\Admin\Pictures\camomile_PNG672.png"/>
          <p:cNvPicPr>
            <a:picLocks noChangeAspect="1" noChangeArrowheads="1"/>
          </p:cNvPicPr>
          <p:nvPr/>
        </p:nvPicPr>
        <p:blipFill>
          <a:blip r:embed="rId4" cstate="print"/>
          <a:srcRect/>
          <a:stretch>
            <a:fillRect/>
          </a:stretch>
        </p:blipFill>
        <p:spPr bwMode="auto">
          <a:xfrm>
            <a:off x="251520" y="4869160"/>
            <a:ext cx="1851634" cy="1296144"/>
          </a:xfrm>
          <a:prstGeom prst="rect">
            <a:avLst/>
          </a:prstGeom>
          <a:noFill/>
        </p:spPr>
      </p:pic>
      <p:pic>
        <p:nvPicPr>
          <p:cNvPr id="8" name="Picture 3" descr="C:\Users\Admin\Pictures\17a0f0e259ec18d65d73aee5271d57bb.jpg"/>
          <p:cNvPicPr>
            <a:picLocks noChangeAspect="1" noChangeArrowheads="1"/>
          </p:cNvPicPr>
          <p:nvPr/>
        </p:nvPicPr>
        <p:blipFill>
          <a:blip r:embed="rId5" cstate="print"/>
          <a:srcRect/>
          <a:stretch>
            <a:fillRect/>
          </a:stretch>
        </p:blipFill>
        <p:spPr bwMode="auto">
          <a:xfrm>
            <a:off x="6002828" y="3789040"/>
            <a:ext cx="2519913" cy="2366565"/>
          </a:xfrm>
          <a:prstGeom prst="rect">
            <a:avLst/>
          </a:prstGeom>
          <a:noFill/>
        </p:spPr>
      </p:pic>
    </p:spTree>
  </p:cSld>
  <p:clrMapOvr>
    <a:masterClrMapping/>
  </p:clrMapOvr>
  <p:transition spd="slow">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548680"/>
            <a:ext cx="7056784" cy="3600400"/>
          </a:xfrm>
        </p:spPr>
        <p:txBody>
          <a:bodyPr/>
          <a:lstStyle/>
          <a:p>
            <a:r>
              <a:rPr lang="ru-RU" i="1" dirty="0" smtClean="0">
                <a:solidFill>
                  <a:srgbClr val="C00000"/>
                </a:solidFill>
                <a:effectLst>
                  <a:outerShdw blurRad="38100" dist="38100" dir="2700000" algn="tl">
                    <a:srgbClr val="000000">
                      <a:alpha val="43137"/>
                    </a:srgbClr>
                  </a:outerShdw>
                </a:effectLst>
              </a:rPr>
              <a:t>Приятного Вам творчества и исполнения желаний!</a:t>
            </a:r>
            <a:endParaRPr lang="ru-RU" i="1" dirty="0">
              <a:solidFill>
                <a:srgbClr val="C00000"/>
              </a:solidFill>
              <a:effectLst>
                <a:outerShdw blurRad="38100" dist="38100" dir="2700000" algn="tl">
                  <a:srgbClr val="000000">
                    <a:alpha val="43137"/>
                  </a:srgbClr>
                </a:outerShdw>
              </a:effectLst>
            </a:endParaRPr>
          </a:p>
        </p:txBody>
      </p:sp>
      <p:pic>
        <p:nvPicPr>
          <p:cNvPr id="1027" name="Picture 3" descr="C:\Users\Admin\Pictures\O3y9z3oVihM.jpg"/>
          <p:cNvPicPr>
            <a:picLocks noChangeAspect="1" noChangeArrowheads="1"/>
          </p:cNvPicPr>
          <p:nvPr/>
        </p:nvPicPr>
        <p:blipFill>
          <a:blip r:embed="rId2" cstate="print"/>
          <a:srcRect/>
          <a:stretch>
            <a:fillRect/>
          </a:stretch>
        </p:blipFill>
        <p:spPr bwMode="auto">
          <a:xfrm>
            <a:off x="4427984" y="3501008"/>
            <a:ext cx="4101242" cy="2687062"/>
          </a:xfrm>
          <a:prstGeom prst="rect">
            <a:avLst/>
          </a:prstGeom>
          <a:noFill/>
        </p:spPr>
      </p:pic>
      <p:pic>
        <p:nvPicPr>
          <p:cNvPr id="7" name="Picture 2" descr="C:\Users\Admin\Pictures\camomile_PNG664.png"/>
          <p:cNvPicPr>
            <a:picLocks noChangeAspect="1" noChangeArrowheads="1"/>
          </p:cNvPicPr>
          <p:nvPr/>
        </p:nvPicPr>
        <p:blipFill>
          <a:blip r:embed="rId3" cstate="print"/>
          <a:srcRect/>
          <a:stretch>
            <a:fillRect/>
          </a:stretch>
        </p:blipFill>
        <p:spPr bwMode="auto">
          <a:xfrm>
            <a:off x="7092280" y="764704"/>
            <a:ext cx="1404674" cy="1368152"/>
          </a:xfrm>
          <a:prstGeom prst="rect">
            <a:avLst/>
          </a:prstGeom>
          <a:noFill/>
        </p:spPr>
      </p:pic>
      <p:pic>
        <p:nvPicPr>
          <p:cNvPr id="10" name="Picture 2" descr="C:\Users\Admin\Pictures\image.png"/>
          <p:cNvPicPr>
            <a:picLocks noGrp="1" noChangeAspect="1" noChangeArrowheads="1"/>
          </p:cNvPicPr>
          <p:nvPr>
            <p:ph idx="1"/>
          </p:nvPr>
        </p:nvPicPr>
        <p:blipFill>
          <a:blip r:embed="rId4" cstate="print"/>
          <a:stretch>
            <a:fillRect/>
          </a:stretch>
        </p:blipFill>
        <p:spPr bwMode="auto">
          <a:xfrm>
            <a:off x="899592" y="4005064"/>
            <a:ext cx="2252132" cy="2016224"/>
          </a:xfrm>
          <a:prstGeom prst="rect">
            <a:avLst/>
          </a:prstGeom>
          <a:noFill/>
        </p:spPr>
      </p:pic>
      <p:sp>
        <p:nvSpPr>
          <p:cNvPr id="6" name="Прямоугольник 5"/>
          <p:cNvSpPr/>
          <p:nvPr/>
        </p:nvSpPr>
        <p:spPr>
          <a:xfrm>
            <a:off x="2771800" y="3717032"/>
            <a:ext cx="1872208" cy="1200329"/>
          </a:xfrm>
          <a:prstGeom prst="rect">
            <a:avLst/>
          </a:prstGeom>
        </p:spPr>
        <p:txBody>
          <a:bodyPr wrap="square">
            <a:spAutoFit/>
          </a:bodyPr>
          <a:lstStyle/>
          <a:p>
            <a:r>
              <a:rPr lang="ru-RU" b="1" dirty="0" smtClean="0">
                <a:solidFill>
                  <a:srgbClr val="002060"/>
                </a:solidFill>
              </a:rPr>
              <a:t>Библиотекарь  филиала № 1     «МУК ЦБС»         Лапина О.В.</a:t>
            </a:r>
            <a:endParaRPr lang="ru-RU" b="1" dirty="0">
              <a:solidFill>
                <a:srgbClr val="002060"/>
              </a:solidFill>
            </a:endParaRPr>
          </a:p>
        </p:txBody>
      </p:sp>
    </p:spTree>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6552" y="620688"/>
            <a:ext cx="7643192" cy="1359024"/>
          </a:xfrm>
        </p:spPr>
        <p:txBody>
          <a:bodyPr>
            <a:normAutofit/>
          </a:bodyPr>
          <a:lstStyle/>
          <a:p>
            <a:pPr algn="r"/>
            <a:r>
              <a:rPr lang="ru-RU" sz="4000" dirty="0" smtClean="0">
                <a:solidFill>
                  <a:srgbClr val="C00000"/>
                </a:solidFill>
              </a:rPr>
              <a:t>Интернет-ресурсы</a:t>
            </a:r>
            <a:endParaRPr lang="ru-RU" sz="4000" dirty="0">
              <a:solidFill>
                <a:srgbClr val="C00000"/>
              </a:solidFill>
            </a:endParaRPr>
          </a:p>
        </p:txBody>
      </p:sp>
      <p:sp>
        <p:nvSpPr>
          <p:cNvPr id="3" name="Объект 2"/>
          <p:cNvSpPr>
            <a:spLocks noGrp="1"/>
          </p:cNvSpPr>
          <p:nvPr>
            <p:ph idx="1"/>
          </p:nvPr>
        </p:nvSpPr>
        <p:spPr>
          <a:xfrm>
            <a:off x="1403648" y="1700808"/>
            <a:ext cx="5410944" cy="4309939"/>
          </a:xfrm>
        </p:spPr>
        <p:txBody>
          <a:bodyPr/>
          <a:lstStyle/>
          <a:p>
            <a:pPr marL="0" indent="0">
              <a:buNone/>
            </a:pPr>
            <a:r>
              <a:rPr lang="en-US" sz="1800" dirty="0">
                <a:hlinkClick r:id="rId2"/>
              </a:rPr>
              <a:t>http://</a:t>
            </a:r>
            <a:r>
              <a:rPr lang="en-US" sz="1800" dirty="0" smtClean="0">
                <a:hlinkClick r:id="rId2"/>
              </a:rPr>
              <a:t>www.playcast.ru/uploads/2015/01/23/11744571.png</a:t>
            </a:r>
            <a:endParaRPr lang="ru-RU" sz="1800" dirty="0" smtClean="0"/>
          </a:p>
          <a:p>
            <a:pPr marL="0" indent="0">
              <a:buNone/>
            </a:pPr>
            <a:r>
              <a:rPr lang="en-US" sz="1800" dirty="0">
                <a:hlinkClick r:id="rId3"/>
              </a:rPr>
              <a:t>https://</a:t>
            </a:r>
            <a:r>
              <a:rPr lang="en-US" sz="1800" dirty="0" smtClean="0">
                <a:solidFill>
                  <a:srgbClr val="FF0000"/>
                </a:solidFill>
                <a:hlinkClick r:id="rId3"/>
              </a:rPr>
              <a:t>i.ya-webdesign.com/images/fire-rooster-png-7.png</a:t>
            </a:r>
            <a:endParaRPr lang="ru-RU" sz="1800" dirty="0" smtClean="0">
              <a:solidFill>
                <a:srgbClr val="FF0000"/>
              </a:solidFill>
            </a:endParaRPr>
          </a:p>
          <a:p>
            <a:pPr marL="0" indent="0">
              <a:buNone/>
            </a:pPr>
            <a:r>
              <a:rPr lang="en-US" sz="1800" dirty="0">
                <a:hlinkClick r:id="rId4"/>
              </a:rPr>
              <a:t>https://</a:t>
            </a:r>
            <a:r>
              <a:rPr lang="en-US" sz="1800" dirty="0" smtClean="0">
                <a:hlinkClick r:id="rId4"/>
              </a:rPr>
              <a:t>i.pinimg.com/originals/88/74/71/887471fbfcc9dce2cb326f0c068180b5.png</a:t>
            </a:r>
            <a:endParaRPr lang="ru-RU" sz="1800" dirty="0" smtClean="0"/>
          </a:p>
          <a:p>
            <a:pPr marL="0" indent="0">
              <a:buNone/>
            </a:pPr>
            <a:r>
              <a:rPr lang="en-US" sz="1800" dirty="0">
                <a:hlinkClick r:id="rId5"/>
              </a:rPr>
              <a:t>https://inkompmusic.ru/?song=%D0%A0%D1%83%D1%81%D1%81%D0%BA%D0%B8%D0%B9+%D0%BD%D0%B0%D1%80%D0%BE%D0%B4%D0%BD%D1%8B%D0%B9+%D1%84%D0%BE%D0%BD</a:t>
            </a:r>
            <a:endParaRPr lang="ru-RU" sz="1800" dirty="0" smtClean="0"/>
          </a:p>
          <a:p>
            <a:endParaRPr lang="ru-RU" dirty="0" smtClean="0"/>
          </a:p>
          <a:p>
            <a:endParaRPr lang="ru-RU" dirty="0"/>
          </a:p>
        </p:txBody>
      </p:sp>
      <p:pic>
        <p:nvPicPr>
          <p:cNvPr id="6" name="Picture 3" descr="C:\Users\Admin\Desktop\Кукла Берегиня\Новая папка (5)\IMG_20200706_134419.jpg"/>
          <p:cNvPicPr>
            <a:picLocks noChangeAspect="1" noChangeArrowheads="1"/>
          </p:cNvPicPr>
          <p:nvPr/>
        </p:nvPicPr>
        <p:blipFill>
          <a:blip r:embed="rId6" cstate="print"/>
          <a:srcRect/>
          <a:stretch>
            <a:fillRect/>
          </a:stretch>
        </p:blipFill>
        <p:spPr bwMode="auto">
          <a:xfrm>
            <a:off x="6876256" y="3780555"/>
            <a:ext cx="1785645" cy="2380859"/>
          </a:xfrm>
          <a:prstGeom prst="rect">
            <a:avLst/>
          </a:prstGeom>
          <a:noFill/>
        </p:spPr>
      </p:pic>
    </p:spTree>
    <p:extLst>
      <p:ext uri="{BB962C8B-B14F-4D97-AF65-F5344CB8AC3E}">
        <p14:creationId xmlns:p14="http://schemas.microsoft.com/office/powerpoint/2010/main" val="2589510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764704"/>
            <a:ext cx="6131024" cy="864096"/>
          </a:xfrm>
        </p:spPr>
        <p:txBody>
          <a:bodyPr>
            <a:normAutofit/>
          </a:bodyPr>
          <a:lstStyle/>
          <a:p>
            <a:r>
              <a:rPr lang="ru-RU" dirty="0" smtClean="0">
                <a:solidFill>
                  <a:srgbClr val="C00000"/>
                </a:solidFill>
              </a:rPr>
              <a:t>Интернет-ресурсы</a:t>
            </a:r>
            <a:endParaRPr lang="ru-RU" dirty="0"/>
          </a:p>
        </p:txBody>
      </p:sp>
      <p:sp>
        <p:nvSpPr>
          <p:cNvPr id="3" name="Содержимое 2"/>
          <p:cNvSpPr>
            <a:spLocks noGrp="1"/>
          </p:cNvSpPr>
          <p:nvPr>
            <p:ph idx="1"/>
          </p:nvPr>
        </p:nvSpPr>
        <p:spPr>
          <a:xfrm>
            <a:off x="1763688" y="1639341"/>
            <a:ext cx="5698976" cy="4525963"/>
          </a:xfrm>
        </p:spPr>
        <p:txBody>
          <a:bodyPr/>
          <a:lstStyle/>
          <a:p>
            <a:pPr algn="just">
              <a:buNone/>
            </a:pPr>
            <a:r>
              <a:rPr lang="en-US" sz="2000" dirty="0" smtClean="0">
                <a:hlinkClick r:id="rId2"/>
              </a:rPr>
              <a:t>https://vk.com/away.php?to=https%3A%2F%2Fart</a:t>
            </a:r>
            <a:endParaRPr lang="ru-RU" sz="2000" dirty="0" smtClean="0">
              <a:hlinkClick r:id="rId2"/>
            </a:endParaRPr>
          </a:p>
          <a:p>
            <a:pPr algn="just">
              <a:buNone/>
            </a:pPr>
            <a:r>
              <a:rPr lang="en-US" sz="2000" dirty="0" smtClean="0">
                <a:hlinkClick r:id="rId2"/>
              </a:rPr>
              <a:t>fashn.ru%2Fmylo%2Fslavyanskaya-kukla-obereg</a:t>
            </a:r>
            <a:endParaRPr lang="ru-RU" sz="2000" dirty="0" smtClean="0">
              <a:hlinkClick r:id="rId2"/>
            </a:endParaRPr>
          </a:p>
          <a:p>
            <a:pPr algn="just">
              <a:buNone/>
            </a:pPr>
            <a:r>
              <a:rPr lang="en-US" sz="2000" dirty="0" err="1" smtClean="0">
                <a:hlinkClick r:id="rId2"/>
              </a:rPr>
              <a:t>svoimi</a:t>
            </a:r>
            <a:r>
              <a:rPr lang="en-US" sz="2000" dirty="0" smtClean="0">
                <a:hlinkClick r:id="rId2"/>
              </a:rPr>
              <a:t>-</a:t>
            </a:r>
            <a:r>
              <a:rPr lang="en-US" sz="2000" dirty="0" err="1" smtClean="0">
                <a:hlinkClick r:id="rId2"/>
              </a:rPr>
              <a:t>rukami</a:t>
            </a:r>
            <a:r>
              <a:rPr lang="en-US" sz="2000" dirty="0" smtClean="0">
                <a:hlinkClick r:id="rId2"/>
              </a:rPr>
              <a:t>-master-</a:t>
            </a:r>
            <a:r>
              <a:rPr lang="en-US" sz="2000" dirty="0" err="1" smtClean="0">
                <a:hlinkClick r:id="rId2"/>
              </a:rPr>
              <a:t>klass</a:t>
            </a:r>
            <a:r>
              <a:rPr lang="en-US" sz="2000" dirty="0" smtClean="0">
                <a:hlinkClick r:id="rId2"/>
              </a:rPr>
              <a:t>-</a:t>
            </a:r>
            <a:r>
              <a:rPr lang="en-US" sz="2000" dirty="0" err="1" smtClean="0">
                <a:hlinkClick r:id="rId2"/>
              </a:rPr>
              <a:t>dlya</a:t>
            </a:r>
            <a:endParaRPr lang="ru-RU" sz="2000" dirty="0" smtClean="0">
              <a:hlinkClick r:id="rId2"/>
            </a:endParaRPr>
          </a:p>
          <a:p>
            <a:pPr algn="just">
              <a:buNone/>
            </a:pPr>
            <a:r>
              <a:rPr lang="en-US" sz="2000" dirty="0" err="1" smtClean="0">
                <a:hlinkClick r:id="rId2"/>
              </a:rPr>
              <a:t>novichkov.html&amp;cc_key</a:t>
            </a:r>
            <a:endParaRPr lang="ru-RU" sz="2000" dirty="0"/>
          </a:p>
          <a:p>
            <a:pPr algn="just">
              <a:buNone/>
            </a:pPr>
            <a:r>
              <a:rPr lang="en-US" sz="2000" dirty="0" smtClean="0">
                <a:hlinkClick r:id="rId3"/>
              </a:rPr>
              <a:t>https://oberegi.guru/kukly/iz-nitok</a:t>
            </a:r>
            <a:endParaRPr lang="ru-RU" sz="2000" dirty="0" smtClean="0"/>
          </a:p>
          <a:p>
            <a:endParaRPr lang="ru-RU" sz="2000" dirty="0"/>
          </a:p>
        </p:txBody>
      </p:sp>
      <p:pic>
        <p:nvPicPr>
          <p:cNvPr id="4" name="Picture 2" descr="C:\Users\Admin\Desktop\Новая папка (5)\IMG_20200704_234909.jpg"/>
          <p:cNvPicPr>
            <a:picLocks noChangeAspect="1" noChangeArrowheads="1"/>
          </p:cNvPicPr>
          <p:nvPr/>
        </p:nvPicPr>
        <p:blipFill>
          <a:blip r:embed="rId4" cstate="print"/>
          <a:srcRect/>
          <a:stretch>
            <a:fillRect/>
          </a:stretch>
        </p:blipFill>
        <p:spPr bwMode="auto">
          <a:xfrm>
            <a:off x="6156176" y="2924944"/>
            <a:ext cx="2430270" cy="3240360"/>
          </a:xfrm>
          <a:prstGeom prst="rect">
            <a:avLst/>
          </a:prstGeom>
          <a:noFill/>
        </p:spPr>
      </p:pic>
    </p:spTree>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339752" y="1268760"/>
            <a:ext cx="3600400" cy="4857403"/>
          </a:xfrm>
        </p:spPr>
        <p:txBody>
          <a:bodyPr>
            <a:normAutofit fontScale="85000" lnSpcReduction="20000"/>
          </a:bodyPr>
          <a:lstStyle/>
          <a:p>
            <a:pPr algn="ctr">
              <a:buNone/>
            </a:pPr>
            <a:r>
              <a:rPr lang="ru-RU" dirty="0" smtClean="0"/>
              <a:t>	</a:t>
            </a:r>
            <a:r>
              <a:rPr lang="ru-RU" dirty="0" smtClean="0">
                <a:solidFill>
                  <a:srgbClr val="002060"/>
                </a:solidFill>
              </a:rPr>
              <a:t>В старину в домах кукол насчитывали десятками. Считалось, что они приносят удачу и богатство, сулят богатый урожай и являются символами продолжения рода. Куклы передавались от матери к дочке, а далее - внучке и правнучке.</a:t>
            </a:r>
            <a:endParaRPr lang="ru-RU" dirty="0">
              <a:solidFill>
                <a:srgbClr val="002060"/>
              </a:solidFill>
            </a:endParaRPr>
          </a:p>
        </p:txBody>
      </p:sp>
      <p:pic>
        <p:nvPicPr>
          <p:cNvPr id="31746" name="Picture 2" descr="C:\Users\Admin\Pictures\5e310f2252b861f5f61db97e.jpg"/>
          <p:cNvPicPr>
            <a:picLocks noChangeAspect="1" noChangeArrowheads="1"/>
          </p:cNvPicPr>
          <p:nvPr/>
        </p:nvPicPr>
        <p:blipFill>
          <a:blip r:embed="rId2" cstate="print"/>
          <a:srcRect/>
          <a:stretch>
            <a:fillRect/>
          </a:stretch>
        </p:blipFill>
        <p:spPr bwMode="auto">
          <a:xfrm>
            <a:off x="6423778" y="1340768"/>
            <a:ext cx="1869458" cy="1871624"/>
          </a:xfrm>
          <a:prstGeom prst="rect">
            <a:avLst/>
          </a:prstGeom>
          <a:noFill/>
        </p:spPr>
      </p:pic>
      <p:pic>
        <p:nvPicPr>
          <p:cNvPr id="31748" name="Picture 4" descr="C:\Users\Admin\Pictures\b2a5ac1c15c48bc4f789040cfb12d355.jpg"/>
          <p:cNvPicPr>
            <a:picLocks noChangeAspect="1" noChangeArrowheads="1"/>
          </p:cNvPicPr>
          <p:nvPr/>
        </p:nvPicPr>
        <p:blipFill>
          <a:blip r:embed="rId3" cstate="print"/>
          <a:srcRect/>
          <a:stretch>
            <a:fillRect/>
          </a:stretch>
        </p:blipFill>
        <p:spPr bwMode="auto">
          <a:xfrm>
            <a:off x="6084168" y="4005064"/>
            <a:ext cx="2548679" cy="2111685"/>
          </a:xfrm>
          <a:prstGeom prst="rect">
            <a:avLst/>
          </a:prstGeom>
          <a:noFill/>
        </p:spPr>
      </p:pic>
      <p:pic>
        <p:nvPicPr>
          <p:cNvPr id="7" name="Picture 2" descr="C:\Users\Admin\Pictures\image.png"/>
          <p:cNvPicPr>
            <a:picLocks noChangeAspect="1" noChangeArrowheads="1"/>
          </p:cNvPicPr>
          <p:nvPr/>
        </p:nvPicPr>
        <p:blipFill>
          <a:blip r:embed="rId4" cstate="print"/>
          <a:stretch>
            <a:fillRect/>
          </a:stretch>
        </p:blipFill>
        <p:spPr bwMode="auto">
          <a:xfrm>
            <a:off x="611560" y="3140968"/>
            <a:ext cx="1704851" cy="1584176"/>
          </a:xfrm>
          <a:prstGeom prst="rect">
            <a:avLst/>
          </a:prstGeom>
          <a:noFill/>
        </p:spPr>
      </p:pic>
      <p:pic>
        <p:nvPicPr>
          <p:cNvPr id="8" name="Picture 3" descr="C:\Users\Admin\Pictures\camomile_PNG672.png"/>
          <p:cNvPicPr>
            <a:picLocks noChangeAspect="1" noChangeArrowheads="1"/>
          </p:cNvPicPr>
          <p:nvPr/>
        </p:nvPicPr>
        <p:blipFill>
          <a:blip r:embed="rId5" cstate="print"/>
          <a:srcRect/>
          <a:stretch>
            <a:fillRect/>
          </a:stretch>
        </p:blipFill>
        <p:spPr bwMode="auto">
          <a:xfrm>
            <a:off x="395536" y="4725144"/>
            <a:ext cx="2016224" cy="1411357"/>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2555776" y="274638"/>
            <a:ext cx="5904656" cy="2002234"/>
          </a:xfrm>
        </p:spPr>
        <p:txBody>
          <a:bodyPr>
            <a:normAutofit/>
          </a:bodyPr>
          <a:lstStyle/>
          <a:p>
            <a:r>
              <a:rPr lang="ru-RU" i="1" dirty="0" smtClean="0">
                <a:solidFill>
                  <a:srgbClr val="C00000"/>
                </a:solidFill>
                <a:effectLst>
                  <a:outerShdw blurRad="38100" dist="38100" dir="2700000" algn="tl">
                    <a:srgbClr val="000000">
                      <a:alpha val="43137"/>
                    </a:srgbClr>
                  </a:outerShdw>
                </a:effectLst>
              </a:rPr>
              <a:t>Роль куклы в жизни наших предков.</a:t>
            </a:r>
            <a:r>
              <a:rPr lang="ru-RU" i="1" dirty="0" smtClean="0">
                <a:solidFill>
                  <a:srgbClr val="FF0000"/>
                </a:solidFill>
                <a:effectLst>
                  <a:outerShdw blurRad="38100" dist="38100" dir="2700000" algn="tl">
                    <a:srgbClr val="000000">
                      <a:alpha val="43137"/>
                    </a:srgbClr>
                  </a:outerShdw>
                </a:effectLst>
              </a:rPr>
              <a:t> </a:t>
            </a:r>
            <a:endParaRPr lang="ru-RU" i="1"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1475656" y="1916832"/>
            <a:ext cx="4968552" cy="4680520"/>
          </a:xfrm>
        </p:spPr>
        <p:txBody>
          <a:bodyPr>
            <a:normAutofit fontScale="92500" lnSpcReduction="20000"/>
          </a:bodyPr>
          <a:lstStyle/>
          <a:p>
            <a:pPr lvl="1" algn="ctr">
              <a:buNone/>
            </a:pPr>
            <a:r>
              <a:rPr lang="ru-RU" dirty="0" smtClean="0"/>
              <a:t>	</a:t>
            </a:r>
            <a:r>
              <a:rPr lang="ru-RU" dirty="0" smtClean="0">
                <a:solidFill>
                  <a:srgbClr val="002060"/>
                </a:solidFill>
              </a:rPr>
              <a:t>Куклы обереги появились много веков назад, ещё во времена язычества, когда люди поклонялись всем природным явлениям. С нитяными игрушками с удовольствием играли ребятишки в разном возрасте. Но не каждая кукла была забавой для ребёнка, большая часть выполняла функцию талисманов.</a:t>
            </a:r>
            <a:endParaRPr lang="ru-RU" dirty="0">
              <a:solidFill>
                <a:srgbClr val="002060"/>
              </a:solidFill>
            </a:endParaRPr>
          </a:p>
        </p:txBody>
      </p:sp>
      <p:pic>
        <p:nvPicPr>
          <p:cNvPr id="4" name="Picture 2" descr="C:\Users\Admin\Pictures\image.png"/>
          <p:cNvPicPr>
            <a:picLocks noChangeAspect="1" noChangeArrowheads="1"/>
          </p:cNvPicPr>
          <p:nvPr/>
        </p:nvPicPr>
        <p:blipFill>
          <a:blip r:embed="rId2" cstate="print"/>
          <a:stretch>
            <a:fillRect/>
          </a:stretch>
        </p:blipFill>
        <p:spPr bwMode="auto">
          <a:xfrm>
            <a:off x="395536" y="3140968"/>
            <a:ext cx="1704851" cy="1584176"/>
          </a:xfrm>
          <a:prstGeom prst="rect">
            <a:avLst/>
          </a:prstGeom>
          <a:noFill/>
        </p:spPr>
      </p:pic>
      <p:pic>
        <p:nvPicPr>
          <p:cNvPr id="5" name="Содержимое 3" descr="8082.970.jpg"/>
          <p:cNvPicPr>
            <a:picLocks noChangeAspect="1"/>
          </p:cNvPicPr>
          <p:nvPr/>
        </p:nvPicPr>
        <p:blipFill>
          <a:blip r:embed="rId3" cstate="print"/>
          <a:stretch>
            <a:fillRect/>
          </a:stretch>
        </p:blipFill>
        <p:spPr>
          <a:xfrm>
            <a:off x="6804248" y="1988840"/>
            <a:ext cx="1584176" cy="1584175"/>
          </a:xfrm>
          <a:prstGeom prst="rect">
            <a:avLst/>
          </a:prstGeom>
        </p:spPr>
      </p:pic>
      <p:pic>
        <p:nvPicPr>
          <p:cNvPr id="32770" name="Picture 2" descr="C:\Users\Admin\Pictures\64a220537f7589492cfb551758ev--kukly-i-igrushki-kukla-obereg-dlya-zhenschiny-kormilka-narodn.jpg"/>
          <p:cNvPicPr>
            <a:picLocks noChangeAspect="1" noChangeArrowheads="1"/>
          </p:cNvPicPr>
          <p:nvPr/>
        </p:nvPicPr>
        <p:blipFill>
          <a:blip r:embed="rId4" cstate="print"/>
          <a:srcRect/>
          <a:stretch>
            <a:fillRect/>
          </a:stretch>
        </p:blipFill>
        <p:spPr bwMode="auto">
          <a:xfrm>
            <a:off x="6156176" y="3645024"/>
            <a:ext cx="2351087" cy="2495103"/>
          </a:xfrm>
          <a:prstGeom prst="rect">
            <a:avLst/>
          </a:prstGeom>
          <a:noFill/>
        </p:spPr>
      </p:pic>
      <p:pic>
        <p:nvPicPr>
          <p:cNvPr id="7" name="Picture 3" descr="C:\Users\Admin\Pictures\camomile_PNG672.png"/>
          <p:cNvPicPr>
            <a:picLocks noChangeAspect="1" noChangeArrowheads="1"/>
          </p:cNvPicPr>
          <p:nvPr/>
        </p:nvPicPr>
        <p:blipFill>
          <a:blip r:embed="rId5" cstate="print"/>
          <a:srcRect/>
          <a:stretch>
            <a:fillRect/>
          </a:stretch>
        </p:blipFill>
        <p:spPr bwMode="auto">
          <a:xfrm>
            <a:off x="251521" y="4797152"/>
            <a:ext cx="1954502" cy="1368152"/>
          </a:xfrm>
          <a:prstGeom prst="rect">
            <a:avLst/>
          </a:prstGeom>
          <a:noFill/>
        </p:spPr>
      </p:pic>
    </p:spTree>
    <p:extLst>
      <p:ext uri="{BB962C8B-B14F-4D97-AF65-F5344CB8AC3E}">
        <p14:creationId xmlns:p14="http://schemas.microsoft.com/office/powerpoint/2010/main" val="3543303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23728" y="1340768"/>
            <a:ext cx="4032448" cy="4785395"/>
          </a:xfrm>
        </p:spPr>
        <p:txBody>
          <a:bodyPr>
            <a:normAutofit fontScale="85000" lnSpcReduction="10000"/>
          </a:bodyPr>
          <a:lstStyle/>
          <a:p>
            <a:pPr lvl="1" algn="ctr">
              <a:buNone/>
            </a:pPr>
            <a:r>
              <a:rPr lang="ru-RU" dirty="0" smtClean="0">
                <a:solidFill>
                  <a:srgbClr val="002060"/>
                </a:solidFill>
              </a:rPr>
              <a:t>	Забавные талисманы в виде безликих игрушек жили в каждом доме. Относились к ним с особым уважениям. Беззащитные на вид, кукольные обереги обладали отнюдь не игрушечной силой. Они с лёгкостью отражали удары судьбы, привлекали успех и благополучие.</a:t>
            </a:r>
          </a:p>
          <a:p>
            <a:pPr lvl="1">
              <a:buNone/>
            </a:pPr>
            <a:r>
              <a:rPr lang="ru-RU" dirty="0" smtClean="0">
                <a:solidFill>
                  <a:srgbClr val="002060"/>
                </a:solidFill>
              </a:rPr>
              <a:t>	</a:t>
            </a:r>
          </a:p>
          <a:p>
            <a:pPr>
              <a:buNone/>
            </a:pPr>
            <a:endParaRPr lang="ru-RU" dirty="0">
              <a:solidFill>
                <a:srgbClr val="002060"/>
              </a:solidFill>
            </a:endParaRPr>
          </a:p>
        </p:txBody>
      </p:sp>
      <p:pic>
        <p:nvPicPr>
          <p:cNvPr id="5" name="Picture 2" descr="C:\Users\Admin\Pictures\image.png"/>
          <p:cNvPicPr>
            <a:picLocks noChangeAspect="1" noChangeArrowheads="1"/>
          </p:cNvPicPr>
          <p:nvPr/>
        </p:nvPicPr>
        <p:blipFill>
          <a:blip r:embed="rId2" cstate="print"/>
          <a:srcRect/>
          <a:stretch>
            <a:fillRect/>
          </a:stretch>
        </p:blipFill>
        <p:spPr bwMode="auto">
          <a:xfrm>
            <a:off x="467544" y="2852936"/>
            <a:ext cx="1930330" cy="1728192"/>
          </a:xfrm>
          <a:prstGeom prst="rect">
            <a:avLst/>
          </a:prstGeom>
          <a:noFill/>
        </p:spPr>
      </p:pic>
      <p:pic>
        <p:nvPicPr>
          <p:cNvPr id="7170" name="Picture 2" descr="C:\Users\Admin\Pictures\Ris.-7.-Izdelie-dlya-prazdnika-Maslenitsy.jpg"/>
          <p:cNvPicPr>
            <a:picLocks noChangeAspect="1" noChangeArrowheads="1"/>
          </p:cNvPicPr>
          <p:nvPr/>
        </p:nvPicPr>
        <p:blipFill>
          <a:blip r:embed="rId3" cstate="print"/>
          <a:srcRect/>
          <a:stretch>
            <a:fillRect/>
          </a:stretch>
        </p:blipFill>
        <p:spPr bwMode="auto">
          <a:xfrm>
            <a:off x="6516216" y="4005064"/>
            <a:ext cx="2054649" cy="2130859"/>
          </a:xfrm>
          <a:prstGeom prst="rect">
            <a:avLst/>
          </a:prstGeom>
          <a:noFill/>
        </p:spPr>
      </p:pic>
      <p:pic>
        <p:nvPicPr>
          <p:cNvPr id="8" name="Picture 3" descr="C:\Users\Admin\Pictures\camomile_PNG672.png"/>
          <p:cNvPicPr>
            <a:picLocks noChangeAspect="1" noChangeArrowheads="1"/>
          </p:cNvPicPr>
          <p:nvPr/>
        </p:nvPicPr>
        <p:blipFill>
          <a:blip r:embed="rId4" cstate="print"/>
          <a:srcRect/>
          <a:stretch>
            <a:fillRect/>
          </a:stretch>
        </p:blipFill>
        <p:spPr bwMode="auto">
          <a:xfrm>
            <a:off x="251520" y="4653136"/>
            <a:ext cx="2160240" cy="1512168"/>
          </a:xfrm>
          <a:prstGeom prst="rect">
            <a:avLst/>
          </a:prstGeom>
          <a:noFill/>
        </p:spPr>
      </p:pic>
      <p:pic>
        <p:nvPicPr>
          <p:cNvPr id="7" name="Picture 3" descr="C:\Users\Admin\Pictures\kuklaobierieghviesnianka_1.jpg"/>
          <p:cNvPicPr>
            <a:picLocks noChangeAspect="1" noChangeArrowheads="1"/>
          </p:cNvPicPr>
          <p:nvPr/>
        </p:nvPicPr>
        <p:blipFill>
          <a:blip r:embed="rId5" cstate="print"/>
          <a:srcRect/>
          <a:stretch>
            <a:fillRect/>
          </a:stretch>
        </p:blipFill>
        <p:spPr bwMode="auto">
          <a:xfrm>
            <a:off x="6449910" y="1412776"/>
            <a:ext cx="2021984" cy="1872208"/>
          </a:xfrm>
          <a:prstGeom prst="rect">
            <a:avLst/>
          </a:prstGeom>
          <a:noFill/>
        </p:spPr>
      </p:pic>
    </p:spTree>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764704"/>
            <a:ext cx="5832648" cy="1008112"/>
          </a:xfrm>
        </p:spPr>
        <p:txBody>
          <a:bodyPr>
            <a:normAutofit/>
          </a:bodyPr>
          <a:lstStyle/>
          <a:p>
            <a:r>
              <a:rPr lang="ru-RU" sz="4800" i="1" dirty="0" smtClean="0">
                <a:solidFill>
                  <a:srgbClr val="C00000"/>
                </a:solidFill>
                <a:effectLst>
                  <a:outerShdw blurRad="38100" dist="38100" dir="2700000" algn="tl">
                    <a:srgbClr val="000000">
                      <a:alpha val="43137"/>
                    </a:srgbClr>
                  </a:outerShdw>
                </a:effectLst>
              </a:rPr>
              <a:t>Виды кукол</a:t>
            </a:r>
            <a:endParaRPr lang="ru-RU" sz="4800" i="1" dirty="0">
              <a:solidFill>
                <a:srgbClr val="C0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979712" y="2060848"/>
            <a:ext cx="4248472" cy="4065315"/>
          </a:xfrm>
        </p:spPr>
        <p:txBody>
          <a:bodyPr>
            <a:normAutofit fontScale="70000" lnSpcReduction="20000"/>
          </a:bodyPr>
          <a:lstStyle/>
          <a:p>
            <a:pPr algn="ctr">
              <a:buNone/>
            </a:pPr>
            <a:r>
              <a:rPr lang="ru-RU" dirty="0" smtClean="0"/>
              <a:t>	</a:t>
            </a:r>
            <a:r>
              <a:rPr lang="ru-RU" dirty="0" smtClean="0">
                <a:solidFill>
                  <a:srgbClr val="002060"/>
                </a:solidFill>
              </a:rPr>
              <a:t>Чтобы семья была крепкой, а в доме были лад и спокойствие, к свадьбе делали специальный оберег- кукол </a:t>
            </a:r>
            <a:r>
              <a:rPr lang="ru-RU" dirty="0" smtClean="0">
                <a:solidFill>
                  <a:srgbClr val="C00000"/>
                </a:solidFill>
              </a:rPr>
              <a:t>«неразлучников»</a:t>
            </a:r>
            <a:r>
              <a:rPr lang="ru-RU" dirty="0" smtClean="0">
                <a:solidFill>
                  <a:srgbClr val="002060"/>
                </a:solidFill>
              </a:rPr>
              <a:t>. У каждой куклы талисмана было своё место в доме. Часто куклу размещали около входной двери, в углу комнаты, </a:t>
            </a:r>
            <a:r>
              <a:rPr lang="ru-RU" dirty="0" smtClean="0">
                <a:solidFill>
                  <a:srgbClr val="C00000"/>
                </a:solidFill>
              </a:rPr>
              <a:t>исцеляющие </a:t>
            </a:r>
            <a:r>
              <a:rPr lang="ru-RU" dirty="0" err="1" smtClean="0">
                <a:solidFill>
                  <a:srgbClr val="C00000"/>
                </a:solidFill>
              </a:rPr>
              <a:t>берегини</a:t>
            </a:r>
            <a:r>
              <a:rPr lang="ru-RU" dirty="0" smtClean="0">
                <a:solidFill>
                  <a:srgbClr val="C00000"/>
                </a:solidFill>
              </a:rPr>
              <a:t> </a:t>
            </a:r>
            <a:r>
              <a:rPr lang="ru-RU" dirty="0" smtClean="0">
                <a:solidFill>
                  <a:srgbClr val="002060"/>
                </a:solidFill>
              </a:rPr>
              <a:t>стояли возле кровати больного, а </a:t>
            </a:r>
            <a:r>
              <a:rPr lang="ru-RU" dirty="0" smtClean="0">
                <a:solidFill>
                  <a:srgbClr val="C00000"/>
                </a:solidFill>
              </a:rPr>
              <a:t>«защитниц» </a:t>
            </a:r>
            <a:r>
              <a:rPr lang="ru-RU" dirty="0" smtClean="0">
                <a:solidFill>
                  <a:srgbClr val="002060"/>
                </a:solidFill>
              </a:rPr>
              <a:t>от сглаза и порчи вешали над колыбелью малыша.</a:t>
            </a:r>
            <a:endParaRPr lang="ru-RU" dirty="0">
              <a:solidFill>
                <a:srgbClr val="002060"/>
              </a:solidFill>
            </a:endParaRPr>
          </a:p>
        </p:txBody>
      </p:sp>
      <p:pic>
        <p:nvPicPr>
          <p:cNvPr id="5122" name="Picture 2" descr="C:\Users\Admin\Pictures\da8c7efe0d866869328851028c18c872.jpg"/>
          <p:cNvPicPr>
            <a:picLocks noChangeAspect="1" noChangeArrowheads="1"/>
          </p:cNvPicPr>
          <p:nvPr/>
        </p:nvPicPr>
        <p:blipFill>
          <a:blip r:embed="rId2" cstate="print"/>
          <a:srcRect/>
          <a:stretch>
            <a:fillRect/>
          </a:stretch>
        </p:blipFill>
        <p:spPr bwMode="auto">
          <a:xfrm>
            <a:off x="6444208" y="3717032"/>
            <a:ext cx="2160239" cy="2376264"/>
          </a:xfrm>
          <a:prstGeom prst="rect">
            <a:avLst/>
          </a:prstGeom>
          <a:noFill/>
        </p:spPr>
      </p:pic>
      <p:pic>
        <p:nvPicPr>
          <p:cNvPr id="6" name="Picture 2" descr="C:\Users\Admin\Pictures\lQwY9qJGmIA.jpg"/>
          <p:cNvPicPr>
            <a:picLocks noChangeAspect="1" noChangeArrowheads="1"/>
          </p:cNvPicPr>
          <p:nvPr/>
        </p:nvPicPr>
        <p:blipFill>
          <a:blip r:embed="rId3" cstate="print"/>
          <a:srcRect/>
          <a:stretch>
            <a:fillRect/>
          </a:stretch>
        </p:blipFill>
        <p:spPr bwMode="auto">
          <a:xfrm>
            <a:off x="6516216" y="1628800"/>
            <a:ext cx="1944216" cy="1944216"/>
          </a:xfrm>
          <a:prstGeom prst="rect">
            <a:avLst/>
          </a:prstGeom>
          <a:noFill/>
        </p:spPr>
      </p:pic>
      <p:pic>
        <p:nvPicPr>
          <p:cNvPr id="7" name="Picture 2" descr="C:\Users\Admin\Pictures\image.png"/>
          <p:cNvPicPr>
            <a:picLocks noChangeAspect="1" noChangeArrowheads="1"/>
          </p:cNvPicPr>
          <p:nvPr/>
        </p:nvPicPr>
        <p:blipFill>
          <a:blip r:embed="rId4" cstate="print"/>
          <a:srcRect/>
          <a:stretch>
            <a:fillRect/>
          </a:stretch>
        </p:blipFill>
        <p:spPr bwMode="auto">
          <a:xfrm>
            <a:off x="467544" y="3068960"/>
            <a:ext cx="1800200" cy="1611689"/>
          </a:xfrm>
          <a:prstGeom prst="rect">
            <a:avLst/>
          </a:prstGeom>
          <a:noFill/>
        </p:spPr>
      </p:pic>
      <p:pic>
        <p:nvPicPr>
          <p:cNvPr id="8" name="Picture 3" descr="C:\Users\Admin\Pictures\camomile_PNG672.png"/>
          <p:cNvPicPr>
            <a:picLocks noChangeAspect="1" noChangeArrowheads="1"/>
          </p:cNvPicPr>
          <p:nvPr/>
        </p:nvPicPr>
        <p:blipFill>
          <a:blip r:embed="rId5" cstate="print"/>
          <a:srcRect/>
          <a:stretch>
            <a:fillRect/>
          </a:stretch>
        </p:blipFill>
        <p:spPr bwMode="auto">
          <a:xfrm>
            <a:off x="395536" y="4797152"/>
            <a:ext cx="1851634" cy="129614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979712" y="1180318"/>
            <a:ext cx="3960440" cy="4929411"/>
          </a:xfrm>
        </p:spPr>
        <p:txBody>
          <a:bodyPr>
            <a:normAutofit fontScale="77500" lnSpcReduction="20000"/>
          </a:bodyPr>
          <a:lstStyle/>
          <a:p>
            <a:pPr algn="ctr">
              <a:buNone/>
            </a:pPr>
            <a:r>
              <a:rPr lang="ru-RU" dirty="0" smtClean="0"/>
              <a:t>		</a:t>
            </a:r>
            <a:r>
              <a:rPr lang="ru-RU" dirty="0" smtClean="0">
                <a:solidFill>
                  <a:srgbClr val="002060"/>
                </a:solidFill>
              </a:rPr>
              <a:t>У  женщин были личные женские талисманы, помогающие девушке удачно выйти замуж, стать хорошей хозяйкой, родить здоровое потомство. Такие куклы были частью приданного, их молодая жена брала с собой в дом мужа. По умению плести нитяной талисман определяли, готова ли девочка стать хранительницей очага.</a:t>
            </a:r>
            <a:endParaRPr lang="ru-RU" dirty="0">
              <a:solidFill>
                <a:srgbClr val="002060"/>
              </a:solidFill>
            </a:endParaRPr>
          </a:p>
        </p:txBody>
      </p:sp>
      <p:pic>
        <p:nvPicPr>
          <p:cNvPr id="8194" name="Picture 2" descr="C:\Users\Admin\Pictures\6117558_29724thumb500.jpg"/>
          <p:cNvPicPr>
            <a:picLocks noChangeAspect="1" noChangeArrowheads="1"/>
          </p:cNvPicPr>
          <p:nvPr/>
        </p:nvPicPr>
        <p:blipFill>
          <a:blip r:embed="rId2" cstate="print"/>
          <a:srcRect/>
          <a:stretch>
            <a:fillRect/>
          </a:stretch>
        </p:blipFill>
        <p:spPr bwMode="auto">
          <a:xfrm>
            <a:off x="6230415" y="1124744"/>
            <a:ext cx="2111383" cy="2160240"/>
          </a:xfrm>
          <a:prstGeom prst="rect">
            <a:avLst/>
          </a:prstGeom>
          <a:noFill/>
        </p:spPr>
      </p:pic>
      <p:pic>
        <p:nvPicPr>
          <p:cNvPr id="8195" name="Picture 3" descr="C:\Users\Admin\Pictures\camomile_PNG672.png"/>
          <p:cNvPicPr>
            <a:picLocks noChangeAspect="1" noChangeArrowheads="1"/>
          </p:cNvPicPr>
          <p:nvPr/>
        </p:nvPicPr>
        <p:blipFill>
          <a:blip r:embed="rId3" cstate="print"/>
          <a:srcRect/>
          <a:stretch>
            <a:fillRect/>
          </a:stretch>
        </p:blipFill>
        <p:spPr bwMode="auto">
          <a:xfrm>
            <a:off x="251520" y="4653136"/>
            <a:ext cx="2160240" cy="1512168"/>
          </a:xfrm>
          <a:prstGeom prst="rect">
            <a:avLst/>
          </a:prstGeom>
          <a:noFill/>
        </p:spPr>
      </p:pic>
      <p:pic>
        <p:nvPicPr>
          <p:cNvPr id="8196" name="Picture 4" descr="C:\Users\Admin\Pictures\Kukly-svoimi-rukami-iz-tkani-12.jpg"/>
          <p:cNvPicPr>
            <a:picLocks noChangeAspect="1" noChangeArrowheads="1"/>
          </p:cNvPicPr>
          <p:nvPr/>
        </p:nvPicPr>
        <p:blipFill>
          <a:blip r:embed="rId4" cstate="print"/>
          <a:srcRect/>
          <a:stretch>
            <a:fillRect/>
          </a:stretch>
        </p:blipFill>
        <p:spPr bwMode="auto">
          <a:xfrm>
            <a:off x="5940152" y="3713254"/>
            <a:ext cx="2587815" cy="2452050"/>
          </a:xfrm>
          <a:prstGeom prst="rect">
            <a:avLst/>
          </a:prstGeom>
          <a:noFill/>
        </p:spPr>
      </p:pic>
      <p:pic>
        <p:nvPicPr>
          <p:cNvPr id="7" name="Picture 2" descr="C:\Users\Admin\Pictures\image.png"/>
          <p:cNvPicPr>
            <a:picLocks noChangeAspect="1" noChangeArrowheads="1"/>
          </p:cNvPicPr>
          <p:nvPr/>
        </p:nvPicPr>
        <p:blipFill>
          <a:blip r:embed="rId5" cstate="print"/>
          <a:srcRect/>
          <a:stretch>
            <a:fillRect/>
          </a:stretch>
        </p:blipFill>
        <p:spPr bwMode="auto">
          <a:xfrm>
            <a:off x="467544" y="3068960"/>
            <a:ext cx="1800200" cy="1611689"/>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051720" y="1052736"/>
            <a:ext cx="4176464" cy="5040560"/>
          </a:xfrm>
        </p:spPr>
        <p:txBody>
          <a:bodyPr>
            <a:normAutofit fontScale="62500" lnSpcReduction="20000"/>
          </a:bodyPr>
          <a:lstStyle/>
          <a:p>
            <a:pPr algn="ctr">
              <a:buNone/>
            </a:pPr>
            <a:r>
              <a:rPr lang="ru-RU" dirty="0" smtClean="0"/>
              <a:t>	</a:t>
            </a:r>
            <a:r>
              <a:rPr lang="ru-RU" dirty="0" smtClean="0">
                <a:solidFill>
                  <a:srgbClr val="002060"/>
                </a:solidFill>
              </a:rPr>
              <a:t>Кукол, исполняющих желание,</a:t>
            </a:r>
            <a:r>
              <a:rPr lang="ru-RU" b="1" dirty="0" smtClean="0">
                <a:solidFill>
                  <a:srgbClr val="002060"/>
                </a:solidFill>
              </a:rPr>
              <a:t> </a:t>
            </a:r>
            <a:r>
              <a:rPr lang="ru-RU" dirty="0" smtClean="0">
                <a:solidFill>
                  <a:srgbClr val="002060"/>
                </a:solidFill>
              </a:rPr>
              <a:t>прятали. Считалось, что после выставления на всеобщее обозрение сила </a:t>
            </a:r>
            <a:r>
              <a:rPr lang="ru-RU" dirty="0" err="1" smtClean="0">
                <a:solidFill>
                  <a:srgbClr val="002060"/>
                </a:solidFill>
              </a:rPr>
              <a:t>берегини</a:t>
            </a:r>
            <a:r>
              <a:rPr lang="ru-RU" dirty="0" smtClean="0">
                <a:solidFill>
                  <a:srgbClr val="002060"/>
                </a:solidFill>
              </a:rPr>
              <a:t>  иссекает и талисман перестаёт работать. С куклами общались, постоянно разговаривали, прихорашивали,  дарили подарки, делились переживаниями и рассказывали самое сокровенное. А нитяные </a:t>
            </a:r>
            <a:r>
              <a:rPr lang="ru-RU" dirty="0" err="1" smtClean="0">
                <a:solidFill>
                  <a:srgbClr val="002060"/>
                </a:solidFill>
              </a:rPr>
              <a:t>берегини</a:t>
            </a:r>
            <a:r>
              <a:rPr lang="ru-RU" dirty="0" smtClean="0">
                <a:solidFill>
                  <a:srgbClr val="002060"/>
                </a:solidFill>
              </a:rPr>
              <a:t> с благодарностью дарили семье защиту, приманивали удачу и процветание. Кукла </a:t>
            </a:r>
            <a:r>
              <a:rPr lang="ru-RU" dirty="0" err="1" smtClean="0">
                <a:solidFill>
                  <a:srgbClr val="C00000"/>
                </a:solidFill>
              </a:rPr>
              <a:t>Желанница</a:t>
            </a:r>
            <a:r>
              <a:rPr lang="ru-RU" dirty="0" smtClean="0">
                <a:solidFill>
                  <a:srgbClr val="002060"/>
                </a:solidFill>
              </a:rPr>
              <a:t> была одна на всю жизнь. Она оставалась с девочкой до самого её взросления, а после замужества девушка забирала её с собой в дом мужа.</a:t>
            </a:r>
            <a:endParaRPr lang="ru-RU" dirty="0">
              <a:solidFill>
                <a:srgbClr val="002060"/>
              </a:solidFill>
            </a:endParaRPr>
          </a:p>
        </p:txBody>
      </p:sp>
      <p:pic>
        <p:nvPicPr>
          <p:cNvPr id="6146" name="Picture 2" descr="C:\Users\Admin\Pictures\5xdoWuywWo8.jpg"/>
          <p:cNvPicPr>
            <a:picLocks noChangeAspect="1" noChangeArrowheads="1"/>
          </p:cNvPicPr>
          <p:nvPr/>
        </p:nvPicPr>
        <p:blipFill>
          <a:blip r:embed="rId2" cstate="print"/>
          <a:srcRect/>
          <a:stretch>
            <a:fillRect/>
          </a:stretch>
        </p:blipFill>
        <p:spPr bwMode="auto">
          <a:xfrm>
            <a:off x="6228184" y="1052736"/>
            <a:ext cx="2300955" cy="2232248"/>
          </a:xfrm>
          <a:prstGeom prst="rect">
            <a:avLst/>
          </a:prstGeom>
          <a:noFill/>
        </p:spPr>
      </p:pic>
      <p:pic>
        <p:nvPicPr>
          <p:cNvPr id="5" name="Picture 2" descr="C:\Users\Admin\Pictures\image.png"/>
          <p:cNvPicPr>
            <a:picLocks noChangeAspect="1" noChangeArrowheads="1"/>
          </p:cNvPicPr>
          <p:nvPr/>
        </p:nvPicPr>
        <p:blipFill>
          <a:blip r:embed="rId3" cstate="print"/>
          <a:srcRect/>
          <a:stretch>
            <a:fillRect/>
          </a:stretch>
        </p:blipFill>
        <p:spPr bwMode="auto">
          <a:xfrm>
            <a:off x="611560" y="2708920"/>
            <a:ext cx="1930330" cy="1728192"/>
          </a:xfrm>
          <a:prstGeom prst="rect">
            <a:avLst/>
          </a:prstGeom>
          <a:noFill/>
        </p:spPr>
      </p:pic>
      <p:pic>
        <p:nvPicPr>
          <p:cNvPr id="6" name="Picture 3" descr="C:\Users\Admin\Pictures\camomile_PNG672.png"/>
          <p:cNvPicPr>
            <a:picLocks noChangeAspect="1" noChangeArrowheads="1"/>
          </p:cNvPicPr>
          <p:nvPr/>
        </p:nvPicPr>
        <p:blipFill>
          <a:blip r:embed="rId4" cstate="print"/>
          <a:srcRect/>
          <a:stretch>
            <a:fillRect/>
          </a:stretch>
        </p:blipFill>
        <p:spPr bwMode="auto">
          <a:xfrm>
            <a:off x="179512" y="4581128"/>
            <a:ext cx="2365977" cy="1656184"/>
          </a:xfrm>
          <a:prstGeom prst="rect">
            <a:avLst/>
          </a:prstGeom>
          <a:noFill/>
        </p:spPr>
      </p:pic>
      <p:pic>
        <p:nvPicPr>
          <p:cNvPr id="6147" name="Picture 3" descr="C:\Users\Admin\Pictures\1575407408_zhelannica.jpg"/>
          <p:cNvPicPr>
            <a:picLocks noChangeAspect="1" noChangeArrowheads="1"/>
          </p:cNvPicPr>
          <p:nvPr/>
        </p:nvPicPr>
        <p:blipFill>
          <a:blip r:embed="rId5" cstate="print"/>
          <a:srcRect/>
          <a:stretch>
            <a:fillRect/>
          </a:stretch>
        </p:blipFill>
        <p:spPr bwMode="auto">
          <a:xfrm>
            <a:off x="6300192" y="3861048"/>
            <a:ext cx="2376264" cy="230425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1747</TotalTime>
  <Words>207</Words>
  <Application>Microsoft Office PowerPoint</Application>
  <PresentationFormat>Экран (4:3)</PresentationFormat>
  <Paragraphs>83</Paragraphs>
  <Slides>32</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Тема Office</vt:lpstr>
      <vt:lpstr>«Счастливая Берегиня» </vt:lpstr>
      <vt:lpstr>«Кто в куклы не играет, тот счастья не знает» - народная мудрость </vt:lpstr>
      <vt:lpstr>Презентация PowerPoint</vt:lpstr>
      <vt:lpstr>Презентация PowerPoint</vt:lpstr>
      <vt:lpstr>Роль куклы в жизни наших предков. </vt:lpstr>
      <vt:lpstr>Презентация PowerPoint</vt:lpstr>
      <vt:lpstr>Виды кукол</vt:lpstr>
      <vt:lpstr>Презентация PowerPoint</vt:lpstr>
      <vt:lpstr>Презентация PowerPoint</vt:lpstr>
      <vt:lpstr>Презентация PowerPoint</vt:lpstr>
      <vt:lpstr>Правила изготовления кукол</vt:lpstr>
      <vt:lpstr>Из чего делают кукол?</vt:lpstr>
      <vt:lpstr>Имeл знaчeниe и цвeт куклы</vt:lpstr>
      <vt:lpstr>Как активировать   куклу-оберег</vt:lpstr>
      <vt:lpstr>За здоровьем обращаются к Макоши.</vt:lpstr>
      <vt:lpstr>Счастье просят у Лады.</vt:lpstr>
      <vt:lpstr>За здоровым потомством — к Рожанице.</vt:lpstr>
      <vt:lpstr>Как расстаться с куклой-оберегом</vt:lpstr>
      <vt:lpstr>Презентация PowerPoint</vt:lpstr>
      <vt:lpstr>Для выполнения работы нам необходимо:</vt:lpstr>
      <vt:lpstr>Ход работы поэтапно: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Приятного Вам творчества и исполнения желаний!</vt:lpstr>
      <vt:lpstr>Интернет-ресурсы</vt:lpstr>
      <vt:lpstr>Интернет-ресурсы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Библиотекарь</cp:lastModifiedBy>
  <cp:revision>177</cp:revision>
  <dcterms:created xsi:type="dcterms:W3CDTF">2019-10-31T10:38:15Z</dcterms:created>
  <dcterms:modified xsi:type="dcterms:W3CDTF">2020-07-07T09:20:51Z</dcterms:modified>
</cp:coreProperties>
</file>