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24" r:id="rId4"/>
    <p:sldId id="278" r:id="rId5"/>
    <p:sldId id="289" r:id="rId6"/>
    <p:sldId id="290" r:id="rId7"/>
    <p:sldId id="325" r:id="rId8"/>
    <p:sldId id="299" r:id="rId9"/>
    <p:sldId id="301" r:id="rId10"/>
    <p:sldId id="303" r:id="rId11"/>
    <p:sldId id="305" r:id="rId12"/>
    <p:sldId id="307" r:id="rId13"/>
    <p:sldId id="309" r:id="rId14"/>
    <p:sldId id="341" r:id="rId15"/>
    <p:sldId id="291" r:id="rId16"/>
    <p:sldId id="333" r:id="rId17"/>
    <p:sldId id="294" r:id="rId18"/>
    <p:sldId id="297" r:id="rId19"/>
    <p:sldId id="288" r:id="rId20"/>
    <p:sldId id="321" r:id="rId21"/>
    <p:sldId id="342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gdLst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gdLst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gdLst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6" fmla="*/ 52 w 9153196"/>
              <a:gd name="connsiteY6" fmla="*/ 1284 h 12525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gdLst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6" fmla="*/ 2371 w 9144052"/>
              <a:gd name="connsiteY6" fmla="*/ 1971 h 911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gdLst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6" fmla="*/ 52 w 9153196"/>
              <a:gd name="connsiteY6" fmla="*/ 1284 h 12525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gdLst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6" fmla="*/ 2371 w 9144052"/>
              <a:gd name="connsiteY6" fmla="*/ 1971 h 911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gdLst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gdLst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3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gdLst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gdLst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6" fmla="*/ 52 w 9153196"/>
              <a:gd name="connsiteY6" fmla="*/ 1284 h 12525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gdLst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6" fmla="*/ 2371 w 9144052"/>
              <a:gd name="connsiteY6" fmla="*/ 1971 h 911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gdLst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6" fmla="*/ 52 w 9153196"/>
                <a:gd name="connsiteY6" fmla="*/ 1284 h 12525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gdLst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6" fmla="*/ 2371 w 9144052"/>
                <a:gd name="connsiteY6" fmla="*/ 1971 h 9118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gdLst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gdLst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6" fmla="*/ 2371 w 9144052"/>
                <a:gd name="connsiteY6" fmla="*/ 1971 h 9118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gdLst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gdLst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6" fmla="*/ 2371 w 9144052"/>
                <a:gd name="connsiteY6" fmla="*/ 1971 h 9118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gdLst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gdLst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iming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1.jpeg" /><Relationship Id="rId5" Type="http://schemas.openxmlformats.org/officeDocument/2006/relationships/image" Target="../media/image2.jpeg" /><Relationship Id="rId6" Type="http://schemas.openxmlformats.org/officeDocument/2006/relationships/hyperlink" Target="http://www.endlessplanet.org/expeditions/saami_games/handycrafts/images/handy/hc_24.jpg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7.jpeg" /><Relationship Id="rId4" Type="http://schemas.openxmlformats.org/officeDocument/2006/relationships/image" Target="../media/image2.jpeg" /><Relationship Id="rId5" Type="http://schemas.openxmlformats.org/officeDocument/2006/relationships/hyperlink" Target="http://www.endlessplanet.org/expeditions/saami_games/handycrafts/images/handy/hc_24.jpg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hyperlink" Target="http://www.endlessplanet.org/expeditions/saami_games/handycrafts/images/handy/hc_24.jpg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urok.1sept.ru/&#1089;&#1090;&#1072;&#1090;&#1100;&#1080;/657757/" TargetMode="External" /><Relationship Id="rId3" Type="http://schemas.openxmlformats.org/officeDocument/2006/relationships/hyperlink" Target="http://saami.su/o-saami/materialnaya-kultura/prikladnoe-iskusstvo.html" TargetMode="External" /><Relationship Id="rId4" Type="http://schemas.openxmlformats.org/officeDocument/2006/relationships/hyperlink" Target="https://infourok.ru/material.html?mid=17753" TargetMode="External" /><Relationship Id="rId5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1.jpeg" /><Relationship Id="rId5" Type="http://schemas.openxmlformats.org/officeDocument/2006/relationships/image" Target="../media/image2.jpeg" /><Relationship Id="rId6" Type="http://schemas.openxmlformats.org/officeDocument/2006/relationships/hyperlink" Target="http://www.endlessplanet.org/expeditions/saami_games/handycrafts/images/handy/hc_24.jpg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hyperlink" Target="http://www.endlessplanet.org/expeditions/saami_games/handycrafts/images/handy/hc_24.jpg" TargetMode="External" /><Relationship Id="rId5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://www.endlessplanet.org/expeditions/saami_games/handycrafts/images/handy/hc_24.jpg" TargetMode="External" /><Relationship Id="rId4" Type="http://schemas.openxmlformats.org/officeDocument/2006/relationships/image" Target="../media/image1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334" y="1124744"/>
            <a:ext cx="8713666" cy="3291807"/>
          </a:xfrm>
        </p:spPr>
        <p:txBody>
          <a:bodyPr>
            <a:normAutofit/>
          </a:bodyPr>
          <a:lstStyle/>
          <a:p>
            <a:r>
              <a:rPr lang="ru-RU" sz="6600" smtClean="0">
                <a:solidFill>
                  <a:srgbClr val="FF0000"/>
                </a:solidFill>
              </a:rPr>
              <a:t>«Саамские </a:t>
            </a:r>
            <a:r>
              <a:rPr lang="ru-RU" sz="6600">
                <a:solidFill>
                  <a:srgbClr val="FF0000"/>
                </a:solidFill>
              </a:rPr>
              <a:t>узоры</a:t>
            </a:r>
            <a:r>
              <a:rPr lang="ru-RU" sz="6600" smtClean="0">
                <a:solidFill>
                  <a:srgbClr val="FF0000"/>
                </a:solidFill>
              </a:rPr>
              <a:t>»</a:t>
            </a:r>
            <a:r>
              <a:rPr lang="ru-RU" sz="6600">
                <a:solidFill>
                  <a:srgbClr val="00B050"/>
                </a:solidFill>
              </a:rPr>
              <a:t> </a:t>
            </a:r>
            <a:r>
              <a:rPr lang="ru-RU">
                <a:solidFill>
                  <a:srgbClr val="00B050"/>
                </a:solidFill>
              </a:rPr>
              <a:t>Мастер- класс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7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0232" y="3573016"/>
            <a:ext cx="2261642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002060"/>
                </a:solidFill>
              </a:rPr>
              <a:t>Муниципальное учреждение культуры «Централизованная библиотечная система» </a:t>
            </a:r>
          </a:p>
          <a:p>
            <a:pPr algn="ctr"/>
            <a:r>
              <a:rPr lang="ru-RU" sz="1600" smtClean="0">
                <a:solidFill>
                  <a:srgbClr val="002060"/>
                </a:solidFill>
              </a:rPr>
              <a:t> Библиотека - филиал №1 «Забота» </a:t>
            </a:r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1108" y="625792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02060"/>
                </a:solidFill>
              </a:rPr>
              <a:t>Оленегорск 2020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Pictures\ot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037" y="3861048"/>
            <a:ext cx="4128675" cy="276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70984" cy="252028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Берём </a:t>
            </a:r>
            <a:r>
              <a:rPr lang="ru-RU">
                <a:solidFill>
                  <a:srgbClr val="C00000"/>
                </a:solidFill>
              </a:rPr>
              <a:t>лист красной бумаги</a:t>
            </a:r>
            <a:r>
              <a:rPr lang="ru-RU" smtClean="0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C00000"/>
                </a:solidFill>
              </a:rPr>
              <a:t> Разрезаем его на две части.</a:t>
            </a:r>
            <a:br>
              <a:rPr lang="ru-RU">
                <a:solidFill>
                  <a:srgbClr val="C00000"/>
                </a:solidFill>
              </a:rPr>
            </a:br>
          </a:p>
        </p:txBody>
      </p:sp>
      <p:pic>
        <p:nvPicPr>
          <p:cNvPr id="8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8" y="2420888"/>
            <a:ext cx="2261642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11" name="Picture 3" descr="C:\Users\Admin\Downloads\IMG_20200805_13023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 rot="21072294">
            <a:off x="671915" y="2402280"/>
            <a:ext cx="2877298" cy="3836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Admin\Downloads\IMG_20200805_13044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739046">
            <a:off x="5862055" y="2668171"/>
            <a:ext cx="2707942" cy="3610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2924944"/>
          </a:xfrm>
        </p:spPr>
        <p:txBody>
          <a:bodyPr/>
          <a:lstStyle/>
          <a:p>
            <a:pPr fontAlgn="base"/>
            <a:r>
              <a:rPr lang="ru-RU">
                <a:solidFill>
                  <a:srgbClr val="C00000"/>
                </a:solidFill>
              </a:rPr>
              <a:t>Каждую половинку складываем гармошкой</a:t>
            </a:r>
            <a:r>
              <a:rPr lang="ru-RU" smtClean="0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C00000"/>
                </a:solidFill>
              </a:rPr>
              <a:t> Края гармошек смазываем клеем.</a:t>
            </a:r>
          </a:p>
        </p:txBody>
      </p:sp>
      <p:pic>
        <p:nvPicPr>
          <p:cNvPr id="8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8" y="2949774"/>
            <a:ext cx="2304256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11" name="Picture 5" descr="C:\Users\Admin\Downloads\IMG_20200805_13141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 rot="20750089">
            <a:off x="789699" y="2836898"/>
            <a:ext cx="2664296" cy="3552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Admin\Downloads\IMG_20200805_13164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540854">
            <a:off x="5906885" y="2818648"/>
            <a:ext cx="2592288" cy="3456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0"/>
            <a:ext cx="6131024" cy="2780928"/>
          </a:xfrm>
        </p:spPr>
        <p:txBody>
          <a:bodyPr/>
          <a:lstStyle/>
          <a:p>
            <a:r>
              <a:rPr lang="ru-RU" sz="3200">
                <a:solidFill>
                  <a:srgbClr val="C00000"/>
                </a:solidFill>
                <a:effectLst/>
              </a:rPr>
              <a:t>Вклеиваем обе гармошки в согнутый лист картона по обеим его сторонам. У нас получилась основа сумочки.</a:t>
            </a:r>
          </a:p>
        </p:txBody>
      </p:sp>
      <p:pic>
        <p:nvPicPr>
          <p:cNvPr id="7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7904" y="3140968"/>
            <a:ext cx="226164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13" name="Picture 2" descr="C:\Users\Admin\Downloads\IMG_20200804_182310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 rot="21331672">
            <a:off x="1986323" y="1843526"/>
            <a:ext cx="1895341" cy="2090547"/>
          </a:xfrm>
          <a:prstGeom prst="snip2DiagRect">
            <a:avLst>
              <a:gd name="adj1" fmla="val 13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C:\Users\Admin\Downloads\IMG_20200805_13225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847418">
            <a:off x="6157597" y="3030428"/>
            <a:ext cx="2449555" cy="3266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Admin\Downloads\IMG_20200805_132216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20274360">
            <a:off x="823840" y="3416137"/>
            <a:ext cx="2337520" cy="3116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0"/>
            <a:ext cx="6419056" cy="2996952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Ленту или тесьму разрезаем на две части. Приклеиваем к </a:t>
            </a:r>
            <a:r>
              <a:rPr lang="ru-RU" smtClean="0">
                <a:solidFill>
                  <a:srgbClr val="C00000"/>
                </a:solidFill>
              </a:rPr>
              <a:t>будущей </a:t>
            </a:r>
            <a:r>
              <a:rPr lang="ru-RU">
                <a:solidFill>
                  <a:srgbClr val="C00000"/>
                </a:solidFill>
              </a:rPr>
              <a:t>сумочке.</a:t>
            </a:r>
          </a:p>
        </p:txBody>
      </p:sp>
      <p:pic>
        <p:nvPicPr>
          <p:cNvPr id="7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9872" y="2949774"/>
            <a:ext cx="2261642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10" name="Picture 2" descr="C:\Users\Admin\Downloads\IMG_20200805_13283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 rot="20750596">
            <a:off x="758760" y="3103595"/>
            <a:ext cx="2456444" cy="3275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C:\Users\Admin\Downloads\IMG_20200805_13313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1078983">
            <a:off x="5950272" y="3077822"/>
            <a:ext cx="2437564" cy="3250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770984" cy="2088232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Для оформления </a:t>
            </a:r>
            <a:r>
              <a:rPr lang="ru-RU" smtClean="0">
                <a:solidFill>
                  <a:srgbClr val="C00000"/>
                </a:solidFill>
              </a:rPr>
              <a:t>сумочки нам понадобятся полоски разных цветов 2-3 см.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7171" name="Picture 3" descr="C:\Users\Admin\Downloads\IMG_20200805_134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181999">
            <a:off x="6044590" y="3088720"/>
            <a:ext cx="2376264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Admin\Downloads\IMG_20200805_13384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049884">
            <a:off x="762425" y="3075463"/>
            <a:ext cx="2423259" cy="3231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9" name="Picture 2" descr="Картинка 3 из 10">
            <a:hlinkClick r:id="rId6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19872" y="2949774"/>
            <a:ext cx="2261642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87824" y="2132856"/>
            <a:ext cx="3744416" cy="41947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/>
              <a:t>Возьмите полоску бумаги, согните ее несколько раз. Сколько деталей, столько раз и сгибаем полоску. Если у вас получатся квадратики, из них вы сможете вырезать круги, треугольники, из прямоугольников – овалы.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482952" cy="1512168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Для орнамента сумочки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5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2240" y="2204864"/>
            <a:ext cx="2095817" cy="362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dmin\Downloads\IMG_20200805_17021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520" y="2492896"/>
            <a:ext cx="2754306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3212976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Концы лент на сумочке надо задекорировать. Для этого </a:t>
            </a:r>
            <a:r>
              <a:rPr lang="ru-RU" smtClean="0">
                <a:solidFill>
                  <a:srgbClr val="C00000"/>
                </a:solidFill>
              </a:rPr>
              <a:t>нам понадобится 4 жёлтых-4см и 4 красных круга- 2см.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6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47864" y="2949774"/>
            <a:ext cx="2261642" cy="39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9" name="Picture 2" descr="C:\Users\Admin\Downloads\IMG_20200805_17035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978732">
            <a:off x="596135" y="3125599"/>
            <a:ext cx="2440917" cy="3254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Admin\Downloads\IMG_20200805_170547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 bwMode="auto">
          <a:xfrm rot="729511">
            <a:off x="5993156" y="3559601"/>
            <a:ext cx="2221234" cy="2791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2204864"/>
            <a:ext cx="3816424" cy="4122784"/>
          </a:xfrm>
        </p:spPr>
        <p:txBody>
          <a:bodyPr>
            <a:normAutofit/>
          </a:bodyPr>
          <a:lstStyle/>
          <a:p>
            <a:pPr algn="just"/>
            <a:r>
              <a:rPr lang="ru-RU"/>
              <a:t> </a:t>
            </a:r>
            <a:r>
              <a:rPr lang="ru-RU" smtClean="0"/>
              <a:t>Приклеиваем детали </a:t>
            </a:r>
            <a:r>
              <a:rPr lang="ru-RU"/>
              <a:t>на </a:t>
            </a:r>
            <a:r>
              <a:rPr lang="ru-RU" smtClean="0"/>
              <a:t>сумочку, рисунок можно придумать свой. </a:t>
            </a:r>
            <a:br>
              <a:rPr lang="ru-RU"/>
            </a:br>
            <a:br>
              <a:rPr lang="ru-RU"/>
            </a:b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0"/>
            <a:ext cx="5698976" cy="16288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Декорируем нашу сумочку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6" name="Picture 2" descr="C:\Users\Admin\Downloads\IMG_20200805_18101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035303">
            <a:off x="652514" y="2695179"/>
            <a:ext cx="2512322" cy="3349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Картинка 3 из 10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76256" y="2564904"/>
            <a:ext cx="2007839" cy="346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0"/>
            <a:ext cx="5915000" cy="191683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Вот такая сумочка у нас получилась!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5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03648" y="2502835"/>
            <a:ext cx="2520280" cy="435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dmin\Downloads\IMG_20200805_18231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27984" y="1988840"/>
            <a:ext cx="3413737" cy="4551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Любой вид декоративно-прикладного искусства – это неиссякаемый и безграничный источник творчества и фантазии.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955" y="0"/>
            <a:ext cx="2915816" cy="2135763"/>
          </a:xfrm>
          <a:prstGeom prst="rect">
            <a:avLst/>
          </a:prstGeom>
          <a:noFill/>
        </p:spPr>
      </p:pic>
      <p:pic>
        <p:nvPicPr>
          <p:cNvPr id="9218" name="Picture 2" descr="C:\Users\Admin\Pictures\2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4005064"/>
            <a:ext cx="2456902" cy="2427138"/>
          </a:xfrm>
          <a:prstGeom prst="rect">
            <a:avLst/>
          </a:prstGeom>
          <a:noFill/>
        </p:spPr>
      </p:pic>
      <p:pic>
        <p:nvPicPr>
          <p:cNvPr id="9219" name="Picture 3" descr="C:\Users\Admin\Pictures\31066khr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7824" y="4005064"/>
            <a:ext cx="2767236" cy="2348880"/>
          </a:xfrm>
          <a:prstGeom prst="rect">
            <a:avLst/>
          </a:prstGeom>
          <a:noFill/>
        </p:spPr>
      </p:pic>
      <p:pic>
        <p:nvPicPr>
          <p:cNvPr id="9220" name="Picture 4" descr="C:\Users\Admin\Pictures\RIAN_3288607.HR_.ru_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40152" y="4005064"/>
            <a:ext cx="2965035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5760640" cy="43204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mtClean="0"/>
              <a:t>      Народное </a:t>
            </a:r>
            <a:r>
              <a:rPr lang="ru-RU"/>
              <a:t>рукоделие </a:t>
            </a:r>
            <a:r>
              <a:rPr lang="ru-RU" smtClean="0"/>
              <a:t>индивидуально</a:t>
            </a:r>
            <a:r>
              <a:rPr lang="ru-RU"/>
              <a:t>. Оно является </a:t>
            </a:r>
            <a:r>
              <a:rPr lang="ru-RU" smtClean="0"/>
              <a:t>частью </a:t>
            </a:r>
            <a:r>
              <a:rPr lang="ru-RU"/>
              <a:t>народа, с которым </a:t>
            </a:r>
            <a:r>
              <a:rPr lang="ru-RU" smtClean="0"/>
              <a:t>мы связаны </a:t>
            </a:r>
            <a:r>
              <a:rPr lang="ru-RU"/>
              <a:t>корнями, частью </a:t>
            </a:r>
            <a:r>
              <a:rPr lang="ru-RU" smtClean="0"/>
              <a:t>своей </a:t>
            </a:r>
            <a:r>
              <a:rPr lang="ru-RU"/>
              <a:t>семьи, </a:t>
            </a:r>
            <a:r>
              <a:rPr lang="ru-RU" smtClean="0"/>
              <a:t>своей </a:t>
            </a:r>
            <a:r>
              <a:rPr lang="ru-RU"/>
              <a:t>земли, к которой </a:t>
            </a:r>
            <a:r>
              <a:rPr lang="ru-RU" smtClean="0"/>
              <a:t>мы привязаны. </a:t>
            </a:r>
            <a:r>
              <a:rPr lang="ru-RU"/>
              <a:t>Связь эту можно проследить через узоры, искусно выполненные руками народных умельцев. Народ </a:t>
            </a:r>
            <a:r>
              <a:rPr lang="ru-RU" smtClean="0"/>
              <a:t>саами </a:t>
            </a:r>
            <a:r>
              <a:rPr lang="ru-RU"/>
              <a:t>сформировался в гармоничном единстве с суровой </a:t>
            </a:r>
            <a:r>
              <a:rPr lang="ru-RU" smtClean="0"/>
              <a:t>природой </a:t>
            </a:r>
            <a:r>
              <a:rPr lang="ru-RU"/>
              <a:t>Севера.</a:t>
            </a:r>
          </a:p>
          <a:p>
            <a:endParaRPr lang="ru-RU"/>
          </a:p>
        </p:txBody>
      </p:sp>
      <p:pic>
        <p:nvPicPr>
          <p:cNvPr id="2050" name="Picture 2" descr="C:\Users\Admin\Pictures\hello_html_49e9e1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84168" y="4221088"/>
            <a:ext cx="2636837" cy="2316163"/>
          </a:xfrm>
          <a:prstGeom prst="rect">
            <a:avLst/>
          </a:prstGeom>
          <a:noFill/>
        </p:spPr>
      </p:pic>
      <p:pic>
        <p:nvPicPr>
          <p:cNvPr id="6" name="Picture 3" descr="C:\Users\Admin\Pictures\739af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8" name="Picture 2" descr="Картинка 3 из 10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56176" y="404664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056784" cy="4680520"/>
          </a:xfrm>
        </p:spPr>
        <p:txBody>
          <a:bodyPr/>
          <a:lstStyle/>
          <a:p>
            <a:r>
              <a:rPr lang="ru-RU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и творческих вам успехов!</a:t>
            </a: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5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2240" y="3284984"/>
            <a:ext cx="225018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dmin\Pictures\saamy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520" y="3653554"/>
            <a:ext cx="3600400" cy="301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5229200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Библиотекарь  филиала № 1     «МУК ЦБС»         Лапина О.В.</a:t>
            </a:r>
            <a:endParaRPr lang="ru-RU" b="1"/>
          </a:p>
        </p:txBody>
      </p:sp>
    </p:spTree>
  </p:cSld>
  <p:clrMapOvr>
    <a:masterClrMapping/>
  </p:clrMapOvr>
  <p:transition>
    <p:newsflash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https://urok.1sept.ru/статьи/657757/</a:t>
            </a:r>
            <a:r>
              <a:rPr lang="ru-RU">
                <a:hlinkClick r:id="rId2"/>
              </a:rPr>
              <a:t>статьи/657757/</a:t>
            </a:r>
            <a:endParaRPr lang="ru-RU"/>
          </a:p>
          <a:p>
            <a:r>
              <a:rPr lang="en-US">
                <a:hlinkClick r:id="rId3"/>
              </a:rPr>
              <a:t>http://saami.su/o-saami/materialnaya-kultura/prikladnoe-iskusstvo.html</a:t>
            </a:r>
            <a:endParaRPr lang="ru-RU"/>
          </a:p>
          <a:p>
            <a:r>
              <a:rPr lang="en-US">
                <a:hlinkClick r:id="rId4"/>
              </a:rPr>
              <a:t>https://infourok.ru/material.html?mid=17753</a:t>
            </a:r>
            <a:endParaRPr lang="ru-RU"/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0"/>
            <a:ext cx="5338936" cy="1484784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Ссылки на источники</a:t>
            </a:r>
            <a:endParaRPr lang="ru-RU"/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988840"/>
            <a:ext cx="5544616" cy="28083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/>
              <a:t>Саамы издавна славились своими мастерами. Они украшали свою одежду красивыми узорами из меховой мозаики, цветного сукна и бисера.</a:t>
            </a:r>
            <a:br>
              <a:rPr lang="ru-RU"/>
            </a:br>
          </a:p>
        </p:txBody>
      </p:sp>
      <p:pic>
        <p:nvPicPr>
          <p:cNvPr id="3074" name="Picture 2" descr="C:\Users\Admin\Pictures\phoca_thumb_m_saami-applied-art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92080" y="4437112"/>
            <a:ext cx="3312368" cy="2178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dmin\Pictures\phoca_thumb_l_saami-applied-art00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584" y="4437112"/>
            <a:ext cx="3209499" cy="2119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0"/>
            <a:ext cx="2986619" cy="2187624"/>
          </a:xfrm>
          <a:prstGeom prst="rect">
            <a:avLst/>
          </a:prstGeom>
          <a:noFill/>
        </p:spPr>
      </p:pic>
      <p:pic>
        <p:nvPicPr>
          <p:cNvPr id="8" name="Picture 2" descr="Картинка 3 из 10">
            <a:hlinkClick r:id="rId6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00192" y="476672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916832"/>
            <a:ext cx="6480720" cy="49411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mtClean="0"/>
              <a:t>Народ </a:t>
            </a:r>
            <a:r>
              <a:rPr lang="ru-RU"/>
              <a:t>саами - это оленеводы, рыбаки, охотники. Народ вольный, </a:t>
            </a:r>
            <a:r>
              <a:rPr lang="ru-RU" smtClean="0"/>
              <a:t>свободный </a:t>
            </a:r>
            <a:r>
              <a:rPr lang="ru-RU"/>
              <a:t>перемещался по бескрайней тундре вслед за оленем, сохраняя популяцию рыб, птиц.</a:t>
            </a:r>
          </a:p>
          <a:p>
            <a:pPr algn="just"/>
            <a:r>
              <a:rPr lang="ru-RU" smtClean="0"/>
              <a:t>Они </a:t>
            </a:r>
            <a:r>
              <a:rPr lang="ru-RU"/>
              <a:t>вынуждены были изготовлять сами дома, домашнюю утварь, средства передвижения, а также практичную и удобную одежду. Полукочевой быт определил самый необходимый круг вещей для пользования. На фоне долгой и </a:t>
            </a:r>
            <a:r>
              <a:rPr lang="ru-RU" smtClean="0"/>
              <a:t>тёмной </a:t>
            </a:r>
            <a:r>
              <a:rPr lang="ru-RU"/>
              <a:t>полярной зимы люди нуждались в ярких радостных красках и узорах. В результате под влиянием света северного сияния и лучей мерцающего полуночного солнца саамские мастера рождали свое искусство.</a:t>
            </a:r>
          </a:p>
          <a:p>
            <a:pPr algn="just"/>
            <a:r>
              <a:rPr lang="ru-RU"/>
              <a:t>На раннем этапе формирования творчества в украшениях использовали </a:t>
            </a:r>
            <a:r>
              <a:rPr lang="ru-RU" smtClean="0"/>
              <a:t>сушёные </a:t>
            </a:r>
            <a:r>
              <a:rPr lang="ru-RU"/>
              <a:t>ягоды, рыбьи косточки, оленьи рога, ракушки, жемчуг, добытый в реках. Сохраняются и </a:t>
            </a:r>
            <a:r>
              <a:rPr lang="ru-RU" smtClean="0"/>
              <a:t>живут сегодня </a:t>
            </a:r>
            <a:r>
              <a:rPr lang="ru-RU"/>
              <a:t>традиции, </a:t>
            </a:r>
            <a:r>
              <a:rPr lang="ru-RU" smtClean="0"/>
              <a:t>приёмы </a:t>
            </a:r>
            <a:r>
              <a:rPr lang="ru-RU"/>
              <a:t>мастерства и технологии, которые складывались в течение столетий.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0"/>
            <a:ext cx="6203032" cy="1844824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Формирование </a:t>
            </a:r>
            <a:r>
              <a:rPr lang="ru-RU">
                <a:solidFill>
                  <a:srgbClr val="C00000"/>
                </a:solidFill>
              </a:rPr>
              <a:t>творчества</a:t>
            </a: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060848"/>
          </a:xfrm>
          <a:prstGeom prst="rect">
            <a:avLst/>
          </a:prstGeom>
          <a:noFill/>
        </p:spPr>
      </p:pic>
      <p:pic>
        <p:nvPicPr>
          <p:cNvPr id="6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8342" y="1556792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01368"/>
            <a:ext cx="5987008" cy="50566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/>
              <a:t>Саамский орнамент состоит из отдельных элементов. Каждый элемент узора повествует об окружающей природе, о её несравненной красоте, рассказывает о жизни саам в тундре. По украшенному изделию можно прочитать о том, что хотела рассказать саамская мастерица своим узором.</a:t>
            </a:r>
          </a:p>
          <a:p>
            <a:pPr algn="just"/>
            <a:r>
              <a:rPr lang="ru-RU"/>
              <a:t>Основные элементы саамского узора состоят из простых геометрических фигур (треугольник, квадрат, ромб, прямоугольник и овал), которые доступны для вышивания </a:t>
            </a:r>
            <a:r>
              <a:rPr lang="ru-RU" smtClean="0"/>
              <a:t>каждому мастеру. </a:t>
            </a:r>
            <a:r>
              <a:rPr lang="ru-RU"/>
              <a:t>Эти элементы чередуются, повторяются</a:t>
            </a:r>
            <a:r>
              <a:rPr lang="ru-RU" smtClean="0"/>
              <a:t>.</a:t>
            </a:r>
          </a:p>
          <a:p>
            <a:pPr algn="just"/>
            <a:r>
              <a:rPr lang="ru-RU"/>
              <a:t>На Севере короткое лето и длинная зима. Зимой в тундре </a:t>
            </a:r>
            <a:r>
              <a:rPr lang="ru-RU" smtClean="0"/>
              <a:t>всё </a:t>
            </a:r>
            <a:r>
              <a:rPr lang="ru-RU"/>
              <a:t>покрыто белым серебристым снегом. Поэтому саамы для украшения одежды использовали яркие жизнерадостные цвета.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0"/>
            <a:ext cx="7272808" cy="16288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Саамский орнамент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6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4208" y="2060848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5410944" cy="426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/>
              <a:t>Саамы верили в доброе начало природы и воспринимали солнце, небо и землю, как живые существа.</a:t>
            </a:r>
          </a:p>
          <a:p>
            <a:pPr algn="just"/>
            <a:r>
              <a:rPr lang="ru-RU" smtClean="0"/>
              <a:t>синий </a:t>
            </a:r>
            <a:r>
              <a:rPr lang="ru-RU"/>
              <a:t>– цвет неба и воды, сопки.</a:t>
            </a:r>
          </a:p>
          <a:p>
            <a:pPr algn="just"/>
            <a:r>
              <a:rPr lang="ru-RU"/>
              <a:t>красный, жёлтый – солнце, символ жизни, очаг, рога оленей.</a:t>
            </a:r>
          </a:p>
          <a:p>
            <a:pPr algn="just"/>
            <a:r>
              <a:rPr lang="ru-RU"/>
              <a:t>жёлтый – луна, времена года.</a:t>
            </a:r>
          </a:p>
          <a:p>
            <a:pPr algn="just"/>
            <a:r>
              <a:rPr lang="ru-RU"/>
              <a:t>белый, голубой – чистый снег, тундра, дорога.</a:t>
            </a:r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5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4208" y="404664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Pictures\phoca_thumb_l_saami-applied-art00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28183" y="4581128"/>
            <a:ext cx="2756347" cy="1899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41897" y="1556792"/>
            <a:ext cx="4176464" cy="48428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>
              <a:solidFill>
                <a:srgbClr val="FF0000"/>
              </a:solidFill>
            </a:endParaRPr>
          </a:p>
          <a:p>
            <a:pPr algn="just"/>
            <a:r>
              <a:rPr lang="ru-RU"/>
              <a:t>Красоту саамских узоров можно рассматривать без устали. </a:t>
            </a:r>
          </a:p>
          <a:p>
            <a:pPr algn="just"/>
            <a:r>
              <a:rPr lang="ru-RU"/>
              <a:t>И нам пришла идея </a:t>
            </a:r>
            <a:r>
              <a:rPr lang="ru-RU" smtClean="0"/>
              <a:t>сделать что-то самим, например, сумочку</a:t>
            </a:r>
            <a:r>
              <a:rPr lang="ru-RU"/>
              <a:t>. </a:t>
            </a:r>
            <a:endParaRPr lang="ru-RU" smtClean="0"/>
          </a:p>
          <a:p>
            <a:pPr algn="just"/>
            <a:r>
              <a:rPr lang="ru-RU" smtClean="0"/>
              <a:t>Сумочка </a:t>
            </a:r>
            <a:r>
              <a:rPr lang="ru-RU"/>
              <a:t>маленькая, но очень </a:t>
            </a:r>
            <a:r>
              <a:rPr lang="ru-RU" smtClean="0"/>
              <a:t>важная вещь, </a:t>
            </a:r>
            <a:r>
              <a:rPr lang="ru-RU"/>
              <a:t>ведь в </a:t>
            </a:r>
            <a:r>
              <a:rPr lang="ru-RU" smtClean="0"/>
              <a:t>неё </a:t>
            </a:r>
            <a:r>
              <a:rPr lang="ru-RU"/>
              <a:t>всегда </a:t>
            </a:r>
            <a:r>
              <a:rPr lang="ru-RU" smtClean="0"/>
              <a:t>можно </a:t>
            </a:r>
            <a:r>
              <a:rPr lang="ru-RU"/>
              <a:t>что-то</a:t>
            </a:r>
            <a:r>
              <a:rPr lang="ru-RU" smtClean="0"/>
              <a:t> </a:t>
            </a:r>
            <a:r>
              <a:rPr lang="ru-RU"/>
              <a:t>положить. Шили сумки раньше из оленьей шкуры или из сукна. </a:t>
            </a:r>
            <a:endParaRPr lang="ru-RU" smtClean="0"/>
          </a:p>
          <a:p>
            <a:pPr marL="0" indent="0" algn="ctr">
              <a:buNone/>
            </a:pPr>
            <a:r>
              <a:rPr lang="ru-RU" smtClean="0"/>
              <a:t>    Мы </a:t>
            </a:r>
            <a:r>
              <a:rPr lang="ru-RU"/>
              <a:t>предлагаем вам </a:t>
            </a:r>
            <a:r>
              <a:rPr lang="ru-RU" smtClean="0"/>
              <a:t>      сделать </a:t>
            </a:r>
            <a:r>
              <a:rPr lang="ru-RU"/>
              <a:t>нашу сумочку из бумаги. </a:t>
            </a:r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</p:txBody>
      </p:sp>
      <p:pic>
        <p:nvPicPr>
          <p:cNvPr id="4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59526" y="0"/>
            <a:ext cx="2986619" cy="2187624"/>
          </a:xfrm>
          <a:prstGeom prst="rect">
            <a:avLst/>
          </a:prstGeom>
          <a:noFill/>
        </p:spPr>
      </p:pic>
      <p:pic>
        <p:nvPicPr>
          <p:cNvPr id="5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16216" y="332656"/>
            <a:ext cx="2189634" cy="378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Pictures\2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3528" y="3284984"/>
            <a:ext cx="2020513" cy="2711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Admin\Pictures\dsc_135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16216" y="3861048"/>
            <a:ext cx="2283541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1124744"/>
            <a:ext cx="7020272" cy="259228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/>
              <a:t>Для поделки «сумочка из бумаги» понадобятся:</a:t>
            </a:r>
          </a:p>
          <a:p>
            <a:pPr fontAlgn="base"/>
            <a:r>
              <a:rPr lang="ru-RU"/>
              <a:t>цветной картон и цветная </a:t>
            </a:r>
            <a:r>
              <a:rPr lang="ru-RU" smtClean="0"/>
              <a:t>бумага,</a:t>
            </a:r>
            <a:endParaRPr lang="ru-RU"/>
          </a:p>
          <a:p>
            <a:pPr fontAlgn="base">
              <a:buNone/>
            </a:pPr>
            <a:r>
              <a:rPr lang="ru-RU"/>
              <a:t> </a:t>
            </a:r>
            <a:r>
              <a:rPr lang="ru-RU" smtClean="0"/>
              <a:t>   красивая </a:t>
            </a:r>
            <a:r>
              <a:rPr lang="ru-RU"/>
              <a:t>тесьма или лента</a:t>
            </a:r>
          </a:p>
          <a:p>
            <a:pPr fontAlgn="base"/>
            <a:r>
              <a:rPr lang="ru-RU"/>
              <a:t>клей, ножницы</a:t>
            </a:r>
          </a:p>
          <a:p>
            <a:pPr fontAlgn="base"/>
            <a:r>
              <a:rPr lang="ru-RU"/>
              <a:t>другие украшения</a:t>
            </a:r>
          </a:p>
          <a:p>
            <a:pPr fontAlgn="base"/>
            <a:r>
              <a:rPr lang="ru-RU" smtClean="0"/>
              <a:t>какой-то </a:t>
            </a:r>
            <a:r>
              <a:rPr lang="ru-RU"/>
              <a:t>специальный шаблон сумочки из бумаги для этой поделки вам не потребуется.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1143000"/>
          </a:xfrm>
        </p:spPr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 для работы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" descr="C:\Users\Admin\Pictures\739a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843808" cy="2083019"/>
          </a:xfrm>
          <a:prstGeom prst="rect">
            <a:avLst/>
          </a:prstGeom>
          <a:noFill/>
        </p:spPr>
      </p:pic>
      <p:pic>
        <p:nvPicPr>
          <p:cNvPr id="6" name="Picture 2" descr="Картинка 3 из 1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3284984"/>
            <a:ext cx="2238978" cy="386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Admin\Downloads\IMG_20200805_12524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75856" y="3717032"/>
            <a:ext cx="4536503" cy="29402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0"/>
            <a:ext cx="6336704" cy="2924944"/>
          </a:xfrm>
        </p:spPr>
        <p:txBody>
          <a:bodyPr/>
          <a:lstStyle/>
          <a:p>
            <a:pPr fontAlgn="base"/>
            <a:r>
              <a:rPr lang="ru-RU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Берём лист красного </a:t>
            </a:r>
            <a:r>
              <a:rPr lang="ru-RU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картона и складываем </a:t>
            </a:r>
            <a:r>
              <a:rPr lang="ru-RU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поперёк </a:t>
            </a:r>
            <a:r>
              <a:rPr lang="ru-RU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ровно пополам.</a:t>
            </a:r>
          </a:p>
        </p:txBody>
      </p:sp>
      <p:pic>
        <p:nvPicPr>
          <p:cNvPr id="8" name="Picture 2" descr="Картинка 3 из 10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5856" y="2420888"/>
            <a:ext cx="2405658" cy="41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Admin\Pictures\739af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986619" cy="2187624"/>
          </a:xfrm>
          <a:prstGeom prst="rect">
            <a:avLst/>
          </a:prstGeom>
          <a:noFill/>
        </p:spPr>
      </p:pic>
      <p:pic>
        <p:nvPicPr>
          <p:cNvPr id="11" name="Picture 2" descr="C:\Users\Admin\Downloads\IMG_20200805_12545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454749">
            <a:off x="789969" y="3019490"/>
            <a:ext cx="2448272" cy="3264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Admin\Downloads\IMG_20200805_12553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1260742">
            <a:off x="5810747" y="2905024"/>
            <a:ext cx="2520280" cy="3360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10271170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Arial"/>
        <a:cs typeface="Arial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Arial"/>
        <a:cs typeface="Arial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Verve</Template>
  <Company>WolfishLair</Company>
  <PresentationFormat>On-screen Show (4:3)</PresentationFormat>
  <Paragraphs>49</Paragraphs>
  <Slides>21</Slides>
  <Notes>0</Notes>
  <TotalTime>1959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10271170</vt:lpstr>
      <vt:lpstr>«Саамские узоры» Мастер- класс </vt:lpstr>
      <vt:lpstr>Slide 2</vt:lpstr>
      <vt:lpstr>Slide 3</vt:lpstr>
      <vt:lpstr>Формирование творчества</vt:lpstr>
      <vt:lpstr>Саамский орнамент</vt:lpstr>
      <vt:lpstr>Slide 6</vt:lpstr>
      <vt:lpstr>Slide 7</vt:lpstr>
      <vt:lpstr>Материал для работы</vt:lpstr>
      <vt:lpstr>Берём лист красного картона и складываем поперёк ровно пополам.</vt:lpstr>
      <vt:lpstr>Берём лист красной бумаги. Разрезаем его на две части.</vt:lpstr>
      <vt:lpstr>Каждую половинку складываем гармошкой. Края гармошек смазываем клеем.</vt:lpstr>
      <vt:lpstr>Вклеиваем обе гармошки в согнутый лист картона по обеим его сторонам. У нас получилась основа сумочки.</vt:lpstr>
      <vt:lpstr>Ленту или тесьму разрезаем на две части. Приклеиваем к будущей сумочке.</vt:lpstr>
      <vt:lpstr>Для оформления сумочки нам понадобятся полоски разных цветов 2-3 см.</vt:lpstr>
      <vt:lpstr>Для орнамента сумочки</vt:lpstr>
      <vt:lpstr>Концы лент на сумочке надо задекорировать. Для этого нам понадобится 4 жёлтых-4см и 4 красных круга- 2см.</vt:lpstr>
      <vt:lpstr>Декорируем нашу сумочку</vt:lpstr>
      <vt:lpstr>Вот такая сумочка у нас получилась!</vt:lpstr>
      <vt:lpstr>Slide 19</vt:lpstr>
      <vt:lpstr>Спасибо за внимание и творческих вам успехов!</vt:lpstr>
      <vt:lpstr>Ссылки на источники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Куславкка-ςамрăк хула!</dc:title>
  <dc:creator>User</dc:creator>
  <cp:lastModifiedBy>Пользователь Windows</cp:lastModifiedBy>
  <cp:revision>193</cp:revision>
  <dcterms:created xsi:type="dcterms:W3CDTF">2009-10-27T14:50:38Z</dcterms:created>
  <dcterms:modified xsi:type="dcterms:W3CDTF">2020-08-07T11:12:27Z</dcterms:modified>
</cp:coreProperties>
</file>